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mp4" ContentType="video/unknown"/>
  <Default Extension="xlsx" ContentType="application/vnd.openxmlformats-officedocument.spreadsheetml.sheet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sldIdLst>
    <p:sldId id="256" r:id="rId2"/>
    <p:sldId id="259" r:id="rId3"/>
    <p:sldId id="260" r:id="rId4"/>
    <p:sldId id="265" r:id="rId5"/>
    <p:sldId id="295" r:id="rId6"/>
    <p:sldId id="297" r:id="rId7"/>
    <p:sldId id="268" r:id="rId8"/>
    <p:sldId id="294" r:id="rId9"/>
    <p:sldId id="261" r:id="rId10"/>
    <p:sldId id="293" r:id="rId11"/>
    <p:sldId id="262" r:id="rId12"/>
    <p:sldId id="263" r:id="rId13"/>
    <p:sldId id="264" r:id="rId14"/>
    <p:sldId id="296" r:id="rId15"/>
    <p:sldId id="272" r:id="rId16"/>
    <p:sldId id="271" r:id="rId17"/>
    <p:sldId id="273" r:id="rId18"/>
    <p:sldId id="274" r:id="rId19"/>
    <p:sldId id="275" r:id="rId20"/>
    <p:sldId id="298" r:id="rId21"/>
    <p:sldId id="304" r:id="rId22"/>
    <p:sldId id="257" r:id="rId23"/>
    <p:sldId id="276" r:id="rId24"/>
    <p:sldId id="277" r:id="rId25"/>
    <p:sldId id="278" r:id="rId26"/>
    <p:sldId id="288" r:id="rId27"/>
    <p:sldId id="289" r:id="rId28"/>
    <p:sldId id="291" r:id="rId29"/>
    <p:sldId id="279" r:id="rId30"/>
    <p:sldId id="280" r:id="rId31"/>
    <p:sldId id="281" r:id="rId32"/>
    <p:sldId id="282" r:id="rId33"/>
    <p:sldId id="283" r:id="rId34"/>
    <p:sldId id="308" r:id="rId35"/>
    <p:sldId id="284" r:id="rId36"/>
    <p:sldId id="306" r:id="rId37"/>
    <p:sldId id="286" r:id="rId38"/>
    <p:sldId id="305" r:id="rId39"/>
    <p:sldId id="285" r:id="rId40"/>
    <p:sldId id="292" r:id="rId41"/>
    <p:sldId id="309" r:id="rId42"/>
    <p:sldId id="310" r:id="rId43"/>
    <p:sldId id="311" r:id="rId44"/>
    <p:sldId id="312" r:id="rId45"/>
    <p:sldId id="266" r:id="rId46"/>
    <p:sldId id="287" r:id="rId47"/>
    <p:sldId id="307" r:id="rId4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E4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539" autoAdjust="0"/>
  </p:normalViewPr>
  <p:slideViewPr>
    <p:cSldViewPr snapToGrid="0" snapToObjects="1">
      <p:cViewPr varScale="1">
        <p:scale>
          <a:sx n="76" d="100"/>
          <a:sy n="76" d="100"/>
        </p:scale>
        <p:origin x="-20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printerSettings" Target="printerSettings/printerSettings1.bin"/><Relationship Id="rId51" Type="http://schemas.openxmlformats.org/officeDocument/2006/relationships/presProps" Target="presProps.xml"/><Relationship Id="rId52" Type="http://schemas.openxmlformats.org/officeDocument/2006/relationships/viewProps" Target="viewProps.xml"/><Relationship Id="rId53" Type="http://schemas.openxmlformats.org/officeDocument/2006/relationships/theme" Target="theme/theme1.xml"/><Relationship Id="rId54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Sputum AFB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0.00154320987654321"/>
                  <c:y val="0.0813749471659401"/>
                </c:manualLayout>
              </c:layout>
              <c:showLegendKey val="0"/>
              <c:showVal val="0"/>
              <c:showCatName val="0"/>
              <c:showSerName val="1"/>
              <c:showPercent val="0"/>
              <c:showBubbleSize val="0"/>
            </c:dLbl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98.0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X-ray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0.00154320987654321"/>
                  <c:y val="0.123465437079357"/>
                </c:manualLayout>
              </c:layout>
              <c:showLegendKey val="0"/>
              <c:showVal val="0"/>
              <c:showCatName val="0"/>
              <c:showSerName val="1"/>
              <c:showPercent val="0"/>
              <c:showBubbleSize val="0"/>
            </c:dLbl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50.0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0"/>
        <c:axId val="-2121872632"/>
        <c:axId val="-2121869656"/>
      </c:barChart>
      <c:catAx>
        <c:axId val="-2121872632"/>
        <c:scaling>
          <c:orientation val="minMax"/>
        </c:scaling>
        <c:delete val="1"/>
        <c:axPos val="b"/>
        <c:majorTickMark val="out"/>
        <c:minorTickMark val="none"/>
        <c:tickLblPos val="nextTo"/>
        <c:crossAx val="-2121869656"/>
        <c:crosses val="autoZero"/>
        <c:auto val="1"/>
        <c:lblAlgn val="ctr"/>
        <c:lblOffset val="100"/>
        <c:noMultiLvlLbl val="0"/>
      </c:catAx>
      <c:valAx>
        <c:axId val="-2121869656"/>
        <c:scaling>
          <c:orientation val="minMax"/>
          <c:max val="100.0"/>
        </c:scaling>
        <c:delete val="0"/>
        <c:axPos val="l"/>
        <c:numFmt formatCode="General" sourceLinked="1"/>
        <c:majorTickMark val="out"/>
        <c:minorTickMark val="none"/>
        <c:tickLblPos val="nextTo"/>
        <c:crossAx val="-2121872632"/>
        <c:crosses val="autoZero"/>
        <c:crossBetween val="between"/>
        <c:majorUnit val="10.0"/>
      </c:valAx>
    </c:plotArea>
    <c:plotVisOnly val="1"/>
    <c:dispBlanksAs val="gap"/>
    <c:showDLblsOverMax val="0"/>
  </c:chart>
  <c:txPr>
    <a:bodyPr/>
    <a:lstStyle/>
    <a:p>
      <a:pPr>
        <a:defRPr sz="1800">
          <a:latin typeface="Avenir Book"/>
          <a:cs typeface="Avenir Book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40.0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21815832"/>
        <c:axId val="-2121812856"/>
      </c:barChart>
      <c:catAx>
        <c:axId val="-2121815832"/>
        <c:scaling>
          <c:orientation val="minMax"/>
        </c:scaling>
        <c:delete val="1"/>
        <c:axPos val="b"/>
        <c:majorTickMark val="out"/>
        <c:minorTickMark val="none"/>
        <c:tickLblPos val="nextTo"/>
        <c:crossAx val="-2121812856"/>
        <c:crosses val="autoZero"/>
        <c:auto val="1"/>
        <c:lblAlgn val="ctr"/>
        <c:lblOffset val="100"/>
        <c:noMultiLvlLbl val="0"/>
      </c:catAx>
      <c:valAx>
        <c:axId val="-2121812856"/>
        <c:scaling>
          <c:orientation val="minMax"/>
          <c:max val="100.0"/>
        </c:scaling>
        <c:delete val="1"/>
        <c:axPos val="l"/>
        <c:numFmt formatCode="General" sourceLinked="1"/>
        <c:majorTickMark val="out"/>
        <c:minorTickMark val="none"/>
        <c:tickLblPos val="nextTo"/>
        <c:crossAx val="-21218158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Avenir Book"/>
          <a:cs typeface="Avenir Book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First</c:v>
                </c:pt>
              </c:strCache>
            </c:strRef>
          </c:tx>
          <c:invertIfNegative val="0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NTI, Bangalore</c:v>
                </c:pt>
                <c:pt idx="1">
                  <c:v>TRC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68.0</c:v>
                </c:pt>
                <c:pt idx="1">
                  <c:v>71.0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Second</c:v>
                </c:pt>
              </c:strCache>
            </c:strRef>
          </c:tx>
          <c:invertIfNegative val="0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NTI, Bangalore</c:v>
                </c:pt>
                <c:pt idx="1">
                  <c:v>TRC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85.0</c:v>
                </c:pt>
                <c:pt idx="1">
                  <c:v>86.0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Third</c:v>
                </c:pt>
              </c:strCache>
            </c:strRef>
          </c:tx>
          <c:invertIfNegative val="0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NTI, Bangalore</c:v>
                </c:pt>
                <c:pt idx="1">
                  <c:v>TRC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86.0</c:v>
                </c:pt>
                <c:pt idx="1">
                  <c:v>88.0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33187640"/>
        <c:axId val="-2133184584"/>
      </c:barChart>
      <c:catAx>
        <c:axId val="-2133187640"/>
        <c:scaling>
          <c:orientation val="minMax"/>
        </c:scaling>
        <c:delete val="0"/>
        <c:axPos val="b"/>
        <c:majorTickMark val="out"/>
        <c:minorTickMark val="none"/>
        <c:tickLblPos val="nextTo"/>
        <c:crossAx val="-2133184584"/>
        <c:crosses val="autoZero"/>
        <c:auto val="1"/>
        <c:lblAlgn val="ctr"/>
        <c:lblOffset val="100"/>
        <c:noMultiLvlLbl val="0"/>
      </c:catAx>
      <c:valAx>
        <c:axId val="-213318458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Cumulative Positivity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-21331876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Avenir Book"/>
          <a:cs typeface="Avenir Book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29"/>
      <c:rotY val="192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Annual Incidence of TB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/>
          </c:spPr>
          <c:explosion val="25"/>
          <c:dLbls>
            <c:dLbl>
              <c:idx val="0"/>
              <c:layout>
                <c:manualLayout>
                  <c:x val="-0.135802469135802"/>
                  <c:y val="0.044896522574311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0.0879629629629631"/>
                  <c:y val="0.0056120653217888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Sheet1!$A$2:$A$3</c:f>
              <c:strCache>
                <c:ptCount val="2"/>
                <c:pt idx="0">
                  <c:v>Rest of the World</c:v>
                </c:pt>
                <c:pt idx="1">
                  <c:v>India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6.7</c:v>
                </c:pt>
                <c:pt idx="1">
                  <c:v>2.3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>
          <a:latin typeface="Avenir Book"/>
          <a:cs typeface="Avenir Book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093F0-285F-1645-83FD-869CA323690B}" type="datetimeFigureOut">
              <a:rPr lang="en-US" smtClean="0"/>
              <a:t>16/05/13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4013B8-DD4C-CB45-A84E-661D2EA1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931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013B8-DD4C-CB45-A84E-661D2EA14C8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400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Programmatic Management</a:t>
            </a:r>
            <a:r>
              <a:rPr lang="en-US" baseline="0" dirty="0" smtClean="0"/>
              <a:t> of Drug-resistant TB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013B8-DD4C-CB45-A84E-661D2EA14C8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9576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latin typeface="Times New Roman" charset="0"/>
              </a:rPr>
              <a:t>This was a land mark study in the management of tuberculosis. All patients with smear positive tuberculosis and their contacts who were living with the patients were systematically followed up for a period of 5 years and as can be seen in the slide, there was no difference either in terms of immediate response to treatment, relapse during a follow up period of 4 years. Also the close contacts of patients who were treated at home were at no additional risk of developing disease.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013B8-DD4C-CB45-A84E-661D2EA14C8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1156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National Strategic</a:t>
            </a:r>
            <a:r>
              <a:rPr lang="en-US" baseline="0" dirty="0" smtClean="0"/>
              <a:t> Plan for the 12</a:t>
            </a:r>
            <a:r>
              <a:rPr lang="en-US" baseline="30000" dirty="0" smtClean="0"/>
              <a:t>th</a:t>
            </a:r>
            <a:r>
              <a:rPr lang="en-US" baseline="0" dirty="0" smtClean="0"/>
              <a:t> five year plan</a:t>
            </a:r>
          </a:p>
          <a:p>
            <a:r>
              <a:rPr lang="en-US" baseline="0" dirty="0" smtClean="0"/>
              <a:t>4 times the budgetary allowance.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013B8-DD4C-CB45-A84E-661D2EA14C8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354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Prevalence 1990 – 583/100,000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013B8-DD4C-CB45-A84E-661D2EA14C8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7801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013B8-DD4C-CB45-A84E-661D2EA14C8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0622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Rational Use of anti-TB</a:t>
            </a:r>
            <a:r>
              <a:rPr lang="en-US" baseline="0" dirty="0" smtClean="0"/>
              <a:t> drugs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013B8-DD4C-CB45-A84E-661D2EA14C84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881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ADFD0-F002-5043-8935-1BC789259222}" type="datetimeFigureOut">
              <a:rPr lang="en-US" smtClean="0"/>
              <a:t>16/05/13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63A1C-3BA1-EB45-AD9B-D4449D7B1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461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ADFD0-F002-5043-8935-1BC789259222}" type="datetimeFigureOut">
              <a:rPr lang="en-US" smtClean="0"/>
              <a:t>16/05/13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63A1C-3BA1-EB45-AD9B-D4449D7B1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198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ADFD0-F002-5043-8935-1BC789259222}" type="datetimeFigureOut">
              <a:rPr lang="en-US" smtClean="0"/>
              <a:t>16/05/13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63A1C-3BA1-EB45-AD9B-D4449D7B1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00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ADFD0-F002-5043-8935-1BC789259222}" type="datetimeFigureOut">
              <a:rPr lang="en-US" smtClean="0"/>
              <a:t>16/05/13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63A1C-3BA1-EB45-AD9B-D4449D7B1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57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ADFD0-F002-5043-8935-1BC789259222}" type="datetimeFigureOut">
              <a:rPr lang="en-US" smtClean="0"/>
              <a:t>16/05/13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63A1C-3BA1-EB45-AD9B-D4449D7B1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089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ADFD0-F002-5043-8935-1BC789259222}" type="datetimeFigureOut">
              <a:rPr lang="en-US" smtClean="0"/>
              <a:t>16/05/13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63A1C-3BA1-EB45-AD9B-D4449D7B1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033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ADFD0-F002-5043-8935-1BC789259222}" type="datetimeFigureOut">
              <a:rPr lang="en-US" smtClean="0"/>
              <a:t>16/05/13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63A1C-3BA1-EB45-AD9B-D4449D7B1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28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ADFD0-F002-5043-8935-1BC789259222}" type="datetimeFigureOut">
              <a:rPr lang="en-US" smtClean="0"/>
              <a:t>16/05/13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63A1C-3BA1-EB45-AD9B-D4449D7B1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265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ADFD0-F002-5043-8935-1BC789259222}" type="datetimeFigureOut">
              <a:rPr lang="en-US" smtClean="0"/>
              <a:t>16/05/13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63A1C-3BA1-EB45-AD9B-D4449D7B1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140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ADFD0-F002-5043-8935-1BC789259222}" type="datetimeFigureOut">
              <a:rPr lang="en-US" smtClean="0"/>
              <a:t>16/05/13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63A1C-3BA1-EB45-AD9B-D4449D7B1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891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ADFD0-F002-5043-8935-1BC789259222}" type="datetimeFigureOut">
              <a:rPr lang="en-US" smtClean="0"/>
              <a:t>16/05/13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63A1C-3BA1-EB45-AD9B-D4449D7B1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443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ADFD0-F002-5043-8935-1BC789259222}" type="datetimeFigureOut">
              <a:rPr lang="en-US" smtClean="0"/>
              <a:t>16/05/13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63A1C-3BA1-EB45-AD9B-D4449D7B1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300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venir Heavy"/>
          <a:ea typeface="+mj-ea"/>
          <a:cs typeface="Avenir Heavy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Avenir Book"/>
          <a:ea typeface="+mn-ea"/>
          <a:cs typeface="Avenir Book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venir Book"/>
          <a:ea typeface="+mn-ea"/>
          <a:cs typeface="Avenir Book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venir Book"/>
          <a:ea typeface="+mn-ea"/>
          <a:cs typeface="Avenir Book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venir Book"/>
          <a:ea typeface="+mn-ea"/>
          <a:cs typeface="Avenir Book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venir Book"/>
          <a:ea typeface="+mn-ea"/>
          <a:cs typeface="Avenir Book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gi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Relationship Id="rId3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mrdtb-mumbai0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1500" y="0"/>
            <a:ext cx="10287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3135" y="218813"/>
            <a:ext cx="6752190" cy="215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venir Book"/>
                <a:cs typeface="Avenir Book"/>
              </a:rPr>
              <a:t>Current Status:</a:t>
            </a:r>
          </a:p>
          <a:p>
            <a:r>
              <a:rPr lang="en-US" sz="54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venir Black"/>
                <a:cs typeface="Avenir Black"/>
              </a:rPr>
              <a:t>Tuberculosis in India</a:t>
            </a:r>
          </a:p>
          <a:p>
            <a:pPr lvl="0"/>
            <a:r>
              <a:rPr lang="en-US" sz="4400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venir Next Condensed Medium"/>
                <a:cs typeface="Avenir Next Condensed Medium"/>
              </a:rPr>
              <a:t> </a:t>
            </a:r>
            <a:r>
              <a:rPr lang="en-US" sz="4400" dirty="0" err="1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venir Next Condensed Medium"/>
                <a:cs typeface="Avenir Next Condensed Medium"/>
              </a:rPr>
              <a:t>Dr</a:t>
            </a:r>
            <a:r>
              <a:rPr lang="en-US" sz="4400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venir Next Condensed Medium"/>
                <a:cs typeface="Avenir Next Condensed Medium"/>
              </a:rPr>
              <a:t> Ashwini Kalantri</a:t>
            </a:r>
            <a:endParaRPr lang="en-US" sz="4400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venir Next Condensed Medium"/>
              <a:cs typeface="Avenir Next Condensed Medium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3135" y="5794112"/>
            <a:ext cx="45703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venir Book"/>
                <a:cs typeface="Avenir Book"/>
              </a:rPr>
              <a:t>Moderator</a:t>
            </a:r>
          </a:p>
          <a:p>
            <a:r>
              <a:rPr lang="en-US" sz="3600" dirty="0" err="1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venir Black"/>
                <a:cs typeface="Avenir Black"/>
              </a:rPr>
              <a:t>Dr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venir Black"/>
                <a:cs typeface="Avenir Black"/>
              </a:rPr>
              <a:t> BS </a:t>
            </a:r>
            <a:r>
              <a:rPr lang="en-US" sz="3600" dirty="0" err="1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venir Black"/>
                <a:cs typeface="Avenir Black"/>
              </a:rPr>
              <a:t>Garg</a:t>
            </a:r>
            <a:endParaRPr lang="en-US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venir Black"/>
              <a:cs typeface="Avenir Black"/>
            </a:endParaRPr>
          </a:p>
        </p:txBody>
      </p:sp>
    </p:spTree>
    <p:extLst>
      <p:ext uri="{BB962C8B-B14F-4D97-AF65-F5344CB8AC3E}">
        <p14:creationId xmlns:p14="http://schemas.microsoft.com/office/powerpoint/2010/main" val="3294096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RNTCP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achieve 85% cure rate for the newly diagnosed sputum smear positive TB </a:t>
            </a:r>
            <a:r>
              <a:rPr lang="en-US" dirty="0" smtClean="0"/>
              <a:t>patients</a:t>
            </a:r>
            <a:endParaRPr lang="en-US" dirty="0"/>
          </a:p>
          <a:p>
            <a:r>
              <a:rPr lang="en-US" dirty="0"/>
              <a:t>To detect at least 70% of the new smear-positive patients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780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156" y="1167205"/>
            <a:ext cx="6783128" cy="55104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Treatment </a:t>
            </a:r>
            <a:r>
              <a:rPr lang="en-US" dirty="0" smtClean="0"/>
              <a:t>outcomes</a:t>
            </a:r>
            <a:br>
              <a:rPr lang="en-US" dirty="0" smtClean="0"/>
            </a:br>
            <a:r>
              <a:rPr lang="en-US" sz="3100" dirty="0" smtClean="0"/>
              <a:t>1994 </a:t>
            </a:r>
            <a:r>
              <a:rPr lang="en-US" sz="3100" dirty="0"/>
              <a:t>to </a:t>
            </a:r>
            <a:r>
              <a:rPr lang="en-US" sz="3100" dirty="0" smtClean="0"/>
              <a:t>2006</a:t>
            </a:r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1503215" y="3174700"/>
            <a:ext cx="375803" cy="336907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568938" y="3161742"/>
            <a:ext cx="3843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venir Book"/>
                <a:cs typeface="Avenir Book"/>
              </a:rPr>
              <a:t>85</a:t>
            </a:r>
            <a:endParaRPr lang="en-US" sz="1400" dirty="0">
              <a:latin typeface="Avenir Book"/>
              <a:cs typeface="Avenir Book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6485725"/>
            <a:ext cx="822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Avenir Book"/>
                <a:cs typeface="Avenir Book"/>
              </a:rPr>
              <a:t>A brief history of tuberculosis control in India. Geneva, Switzerland: World Health Organisation; 2010.</a:t>
            </a:r>
          </a:p>
        </p:txBody>
      </p:sp>
    </p:spTree>
    <p:extLst>
      <p:ext uri="{BB962C8B-B14F-4D97-AF65-F5344CB8AC3E}">
        <p14:creationId xmlns:p14="http://schemas.microsoft.com/office/powerpoint/2010/main" val="424673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err="1"/>
              <a:t>Unfavourable</a:t>
            </a:r>
            <a:r>
              <a:rPr lang="en-US" sz="4000" dirty="0"/>
              <a:t> </a:t>
            </a:r>
            <a:r>
              <a:rPr lang="en-US" sz="4000" dirty="0" smtClean="0"/>
              <a:t>Treatment Outcomes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/>
              <a:t>1994</a:t>
            </a:r>
            <a:r>
              <a:rPr lang="en-US" sz="3100" dirty="0"/>
              <a:t> </a:t>
            </a:r>
            <a:r>
              <a:rPr lang="en-US" sz="3100" dirty="0" smtClean="0"/>
              <a:t>to 2006</a:t>
            </a:r>
            <a:endParaRPr lang="en-US" sz="31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3" y="1297412"/>
            <a:ext cx="7303242" cy="540470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200" y="6485725"/>
            <a:ext cx="822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Avenir Book"/>
                <a:cs typeface="Avenir Book"/>
              </a:rPr>
              <a:t>A brief history of tuberculosis control in India. Geneva, Switzerland: World Health Organisation; 2010.</a:t>
            </a:r>
          </a:p>
        </p:txBody>
      </p:sp>
    </p:spTree>
    <p:extLst>
      <p:ext uri="{BB962C8B-B14F-4D97-AF65-F5344CB8AC3E}">
        <p14:creationId xmlns:p14="http://schemas.microsoft.com/office/powerpoint/2010/main" val="1176453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Prevalence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3353" b="3353"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457200" y="6110077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venir Book"/>
                <a:cs typeface="Avenir Book"/>
              </a:rPr>
              <a:t>A brief history of tuberculosis control in India. Geneva, Switzerland: World Health Organisation; 2010.</a:t>
            </a:r>
          </a:p>
        </p:txBody>
      </p:sp>
    </p:spTree>
    <p:extLst>
      <p:ext uri="{BB962C8B-B14F-4D97-AF65-F5344CB8AC3E}">
        <p14:creationId xmlns:p14="http://schemas.microsoft.com/office/powerpoint/2010/main" val="1438152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en-US" dirty="0" err="1" smtClean="0"/>
              <a:t>vs</a:t>
            </a:r>
            <a:r>
              <a:rPr lang="en-US" dirty="0" smtClean="0"/>
              <a:t> 2 sputum samples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709522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87022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Achievements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Revised National TB Control Programme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522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Achievements of RNTCP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Evaluated 55 million+ </a:t>
            </a:r>
            <a:r>
              <a:rPr lang="en-US" dirty="0"/>
              <a:t>persons for </a:t>
            </a:r>
            <a:r>
              <a:rPr lang="en-US" dirty="0" smtClean="0"/>
              <a:t>TB</a:t>
            </a:r>
          </a:p>
          <a:p>
            <a:r>
              <a:rPr lang="en-US" dirty="0"/>
              <a:t>I</a:t>
            </a:r>
            <a:r>
              <a:rPr lang="en-US" dirty="0" smtClean="0"/>
              <a:t>nitiated treatment for 15.8 million+ </a:t>
            </a:r>
            <a:r>
              <a:rPr lang="en-US" dirty="0"/>
              <a:t>TB patients</a:t>
            </a:r>
            <a:r>
              <a:rPr lang="en-US" dirty="0" smtClean="0"/>
              <a:t>.</a:t>
            </a:r>
          </a:p>
          <a:p>
            <a:r>
              <a:rPr lang="en-US" dirty="0" smtClean="0"/>
              <a:t>2.8 million lives saved</a:t>
            </a:r>
          </a:p>
          <a:p>
            <a:r>
              <a:rPr lang="en-US" dirty="0" smtClean="0"/>
              <a:t>TB/HIV services in 18 states</a:t>
            </a:r>
          </a:p>
          <a:p>
            <a:r>
              <a:rPr lang="en-US" dirty="0" smtClean="0"/>
              <a:t>MDR-TB services in 132 districts</a:t>
            </a:r>
          </a:p>
          <a:p>
            <a:r>
              <a:rPr lang="en-US" dirty="0" smtClean="0"/>
              <a:t>Successful medical college involvement</a:t>
            </a:r>
          </a:p>
          <a:p>
            <a:r>
              <a:rPr lang="en-US" dirty="0" smtClean="0"/>
              <a:t>ARTI reduced from 1.5% to 1.1%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933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Achievements during 11</a:t>
            </a:r>
            <a:r>
              <a:rPr lang="en-US" baseline="30000" dirty="0" smtClean="0"/>
              <a:t>th</a:t>
            </a:r>
            <a:r>
              <a:rPr lang="en-US" dirty="0" smtClean="0"/>
              <a:t> FYP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0743037"/>
              </p:ext>
            </p:extLst>
          </p:nvPr>
        </p:nvGraphicFramePr>
        <p:xfrm>
          <a:off x="457200" y="1600200"/>
          <a:ext cx="8229600" cy="4668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4865"/>
                <a:gridCol w="1988523"/>
                <a:gridCol w="174621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Indicators</a:t>
                      </a:r>
                      <a:endParaRPr lang="en-US" sz="2400" b="0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Planned</a:t>
                      </a:r>
                      <a:endParaRPr lang="en-US" sz="2400" b="0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Achieved</a:t>
                      </a:r>
                      <a:endParaRPr lang="en-US" sz="2400" b="0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No of TB suspects examined</a:t>
                      </a:r>
                    </a:p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(millions)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23.72</a:t>
                      </a:r>
                      <a:endParaRPr lang="en-US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27.5</a:t>
                      </a:r>
                      <a:endParaRPr lang="en-US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Total number of patients to be</a:t>
                      </a:r>
                    </a:p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put on treatment (millions)</a:t>
                      </a:r>
                      <a:endParaRPr lang="en-US" dirty="0" smtClean="0">
                        <a:solidFill>
                          <a:srgbClr val="231F20"/>
                        </a:solidFill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Avenir Book"/>
                          <a:cs typeface="Avenir Book"/>
                        </a:rPr>
                        <a:t>5.04</a:t>
                      </a:r>
                      <a:endParaRPr lang="en-US" dirty="0" smtClean="0">
                        <a:solidFill>
                          <a:srgbClr val="231F20"/>
                        </a:solidFill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6.4</a:t>
                      </a:r>
                      <a:endParaRPr lang="en-US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New Smear Positive patients to</a:t>
                      </a:r>
                    </a:p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be put on treatment (millions)</a:t>
                      </a:r>
                      <a:endParaRPr lang="en-US" dirty="0" smtClean="0">
                        <a:solidFill>
                          <a:srgbClr val="231F20"/>
                        </a:solidFill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Avenir Book"/>
                          <a:cs typeface="Avenir Book"/>
                        </a:rPr>
                        <a:t>2.34</a:t>
                      </a:r>
                      <a:endParaRPr lang="en-US" dirty="0" smtClean="0">
                        <a:solidFill>
                          <a:srgbClr val="231F20"/>
                        </a:solidFill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2.46</a:t>
                      </a:r>
                      <a:endParaRPr lang="en-US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No of MDR TB patients to be</a:t>
                      </a:r>
                    </a:p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put on treatment (000)</a:t>
                      </a:r>
                      <a:endParaRPr lang="en-US" dirty="0" smtClean="0">
                        <a:solidFill>
                          <a:srgbClr val="231F20"/>
                        </a:solidFill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5</a:t>
                      </a:r>
                      <a:endParaRPr lang="en-US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4.2</a:t>
                      </a:r>
                      <a:endParaRPr lang="en-US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Success Rate in New Smear</a:t>
                      </a:r>
                    </a:p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Positive patients in RNTCP (%)</a:t>
                      </a:r>
                      <a:endParaRPr lang="en-US" dirty="0" smtClean="0">
                        <a:solidFill>
                          <a:srgbClr val="231F20"/>
                        </a:solidFill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Avenir Book"/>
                          <a:cs typeface="Avenir Book"/>
                        </a:rPr>
                        <a:t>≥85%</a:t>
                      </a:r>
                      <a:endParaRPr lang="en-US" dirty="0" smtClean="0">
                        <a:solidFill>
                          <a:srgbClr val="231F20"/>
                        </a:solidFill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87%</a:t>
                      </a:r>
                      <a:endParaRPr lang="en-US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Estimated Annual Prevalence per</a:t>
                      </a:r>
                    </a:p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lakh population</a:t>
                      </a:r>
                      <a:endParaRPr lang="en-US" dirty="0" smtClean="0">
                        <a:solidFill>
                          <a:srgbClr val="231F20"/>
                        </a:solidFill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Avenir Book"/>
                          <a:cs typeface="Avenir Book"/>
                        </a:rPr>
                        <a:t>Reduced from 299 to 250</a:t>
                      </a:r>
                      <a:endParaRPr lang="en-US" dirty="0" smtClean="0">
                        <a:solidFill>
                          <a:srgbClr val="231F20"/>
                        </a:solidFill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Annual Risk of TB Infection (%)</a:t>
                      </a:r>
                      <a:endParaRPr lang="en-US" dirty="0" smtClean="0">
                        <a:solidFill>
                          <a:srgbClr val="231F20"/>
                        </a:solidFill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 smtClean="0">
                          <a:latin typeface="Avenir Book"/>
                          <a:cs typeface="Avenir Book"/>
                        </a:rPr>
                        <a:t>Reduced from 1.5% to</a:t>
                      </a:r>
                      <a:r>
                        <a:rPr lang="en-US" baseline="0" dirty="0" smtClean="0">
                          <a:latin typeface="Avenir Book"/>
                          <a:cs typeface="Avenir Book"/>
                        </a:rPr>
                        <a:t> </a:t>
                      </a:r>
                      <a:r>
                        <a:rPr lang="en-US" dirty="0" smtClean="0">
                          <a:latin typeface="Avenir Book"/>
                          <a:cs typeface="Avenir Book"/>
                        </a:rPr>
                        <a:t>1.1%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6759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for the 12</a:t>
            </a:r>
            <a:r>
              <a:rPr lang="en-US" baseline="30000" dirty="0" smtClean="0"/>
              <a:t>th</a:t>
            </a:r>
            <a:r>
              <a:rPr lang="en-US" dirty="0" smtClean="0"/>
              <a:t> FYP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Early detection and treatment of at least 90% </a:t>
            </a:r>
            <a:r>
              <a:rPr lang="en-US" dirty="0" smtClean="0"/>
              <a:t>of all </a:t>
            </a:r>
            <a:r>
              <a:rPr lang="en-US" dirty="0"/>
              <a:t>type of TB </a:t>
            </a:r>
            <a:r>
              <a:rPr lang="en-US" dirty="0" smtClean="0"/>
              <a:t>cases</a:t>
            </a:r>
          </a:p>
          <a:p>
            <a:r>
              <a:rPr lang="en-US" dirty="0" smtClean="0"/>
              <a:t>Reduction </a:t>
            </a:r>
            <a:r>
              <a:rPr lang="en-US" dirty="0"/>
              <a:t>in default rate of new TB cases to </a:t>
            </a:r>
            <a:r>
              <a:rPr lang="en-US" dirty="0" smtClean="0"/>
              <a:t>less than </a:t>
            </a:r>
            <a:r>
              <a:rPr lang="en-US" dirty="0"/>
              <a:t>5% and re-treatment TB cases to less </a:t>
            </a:r>
            <a:r>
              <a:rPr lang="en-US" dirty="0" smtClean="0"/>
              <a:t>than 10</a:t>
            </a:r>
            <a:r>
              <a:rPr lang="en-US" dirty="0"/>
              <a:t>%</a:t>
            </a:r>
          </a:p>
          <a:p>
            <a:r>
              <a:rPr lang="en-US" dirty="0" smtClean="0"/>
              <a:t>Screening for </a:t>
            </a:r>
            <a:r>
              <a:rPr lang="en-US" dirty="0"/>
              <a:t>drug-resistant TB and provision of </a:t>
            </a:r>
            <a:r>
              <a:rPr lang="en-US" dirty="0" smtClean="0"/>
              <a:t>treatment services </a:t>
            </a:r>
            <a:r>
              <a:rPr lang="en-US" dirty="0"/>
              <a:t>for MDR-TB </a:t>
            </a:r>
            <a:r>
              <a:rPr lang="en-US" dirty="0" smtClean="0"/>
              <a:t>patients</a:t>
            </a:r>
            <a:endParaRPr lang="en-US" dirty="0"/>
          </a:p>
          <a:p>
            <a:r>
              <a:rPr lang="en-US" dirty="0" smtClean="0"/>
              <a:t>HIV Counseling </a:t>
            </a:r>
            <a:r>
              <a:rPr lang="en-US" dirty="0"/>
              <a:t>and testing for all </a:t>
            </a:r>
            <a:r>
              <a:rPr lang="en-US" dirty="0" smtClean="0"/>
              <a:t>TB patients</a:t>
            </a:r>
            <a:endParaRPr lang="en-US" dirty="0"/>
          </a:p>
          <a:p>
            <a:r>
              <a:rPr lang="en-US" dirty="0" smtClean="0"/>
              <a:t>Extend </a:t>
            </a:r>
            <a:r>
              <a:rPr lang="en-US" dirty="0"/>
              <a:t>RNTCP services to patients diagnosed </a:t>
            </a:r>
            <a:r>
              <a:rPr lang="en-US" dirty="0" smtClean="0"/>
              <a:t>and treated </a:t>
            </a:r>
            <a:r>
              <a:rPr lang="en-US" dirty="0"/>
              <a:t>in the private sector.</a:t>
            </a:r>
          </a:p>
        </p:txBody>
      </p:sp>
    </p:spTree>
    <p:extLst>
      <p:ext uri="{BB962C8B-B14F-4D97-AF65-F5344CB8AC3E}">
        <p14:creationId xmlns:p14="http://schemas.microsoft.com/office/powerpoint/2010/main" val="2215519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Targets for the 12</a:t>
            </a:r>
            <a:r>
              <a:rPr lang="en-US" baseline="30000" dirty="0" smtClean="0"/>
              <a:t>th</a:t>
            </a:r>
            <a:r>
              <a:rPr lang="en-US" dirty="0" smtClean="0"/>
              <a:t> FYP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Detection &amp; treatment of about </a:t>
            </a:r>
            <a:r>
              <a:rPr lang="en-US" b="1" dirty="0"/>
              <a:t>87 lakh </a:t>
            </a:r>
            <a:r>
              <a:rPr lang="en-US" b="1" dirty="0" smtClean="0"/>
              <a:t>Tuberculosis patients </a:t>
            </a:r>
            <a:r>
              <a:rPr lang="en-US" dirty="0"/>
              <a:t>during 12th FYP</a:t>
            </a:r>
          </a:p>
          <a:p>
            <a:r>
              <a:rPr lang="en-US" dirty="0" smtClean="0"/>
              <a:t>Detection </a:t>
            </a:r>
            <a:r>
              <a:rPr lang="en-US" dirty="0"/>
              <a:t>&amp; treatment of at least </a:t>
            </a:r>
            <a:r>
              <a:rPr lang="en-US" b="1" dirty="0"/>
              <a:t>2 lakh MDR-</a:t>
            </a:r>
            <a:r>
              <a:rPr lang="en-US" b="1" dirty="0" smtClean="0"/>
              <a:t>TB patients </a:t>
            </a:r>
            <a:r>
              <a:rPr lang="en-US" dirty="0"/>
              <a:t>during 12th FYP</a:t>
            </a:r>
          </a:p>
          <a:p>
            <a:r>
              <a:rPr lang="en-US" dirty="0" smtClean="0"/>
              <a:t>Reduction </a:t>
            </a:r>
            <a:r>
              <a:rPr lang="en-US" dirty="0"/>
              <a:t>in delay in diagnosis and treatment </a:t>
            </a:r>
            <a:r>
              <a:rPr lang="en-US" dirty="0" smtClean="0"/>
              <a:t>of all</a:t>
            </a:r>
            <a:r>
              <a:rPr lang="en-US" dirty="0"/>
              <a:t> </a:t>
            </a:r>
            <a:r>
              <a:rPr lang="en-US" dirty="0" smtClean="0"/>
              <a:t>types </a:t>
            </a:r>
            <a:r>
              <a:rPr lang="en-US" dirty="0"/>
              <a:t>of TB cases</a:t>
            </a:r>
          </a:p>
          <a:p>
            <a:r>
              <a:rPr lang="en-US" dirty="0" smtClean="0"/>
              <a:t>Increase </a:t>
            </a:r>
            <a:r>
              <a:rPr lang="en-US" dirty="0"/>
              <a:t>in access to services to </a:t>
            </a:r>
            <a:r>
              <a:rPr lang="en-US" dirty="0" smtClean="0"/>
              <a:t>marginalized and </a:t>
            </a:r>
            <a:r>
              <a:rPr lang="en-US" dirty="0"/>
              <a:t>hard to reach populations and high risk </a:t>
            </a:r>
            <a:r>
              <a:rPr lang="en-US" dirty="0" smtClean="0"/>
              <a:t>and vulnerable </a:t>
            </a:r>
            <a:r>
              <a:rPr lang="en-US" dirty="0"/>
              <a:t>groups</a:t>
            </a:r>
          </a:p>
        </p:txBody>
      </p:sp>
    </p:spTree>
    <p:extLst>
      <p:ext uri="{BB962C8B-B14F-4D97-AF65-F5344CB8AC3E}">
        <p14:creationId xmlns:p14="http://schemas.microsoft.com/office/powerpoint/2010/main" val="2350151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TB Control in India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1906</a:t>
            </a:r>
            <a:r>
              <a:rPr lang="en-US" dirty="0" smtClean="0"/>
              <a:t> : Open air sanatorium in Ajmer</a:t>
            </a:r>
          </a:p>
          <a:p>
            <a:r>
              <a:rPr lang="en-US" b="1" dirty="0" smtClean="0"/>
              <a:t>1929</a:t>
            </a:r>
            <a:r>
              <a:rPr lang="en-US" dirty="0" smtClean="0"/>
              <a:t> : </a:t>
            </a:r>
            <a:r>
              <a:rPr lang="en-US" dirty="0"/>
              <a:t>King George V Thanksgiving Fund </a:t>
            </a:r>
            <a:r>
              <a:rPr lang="en-US" dirty="0" smtClean="0"/>
              <a:t>for TB control</a:t>
            </a:r>
          </a:p>
          <a:p>
            <a:r>
              <a:rPr lang="en-US" b="1" dirty="0" smtClean="0"/>
              <a:t>1939</a:t>
            </a:r>
            <a:r>
              <a:rPr lang="en-US" dirty="0" smtClean="0"/>
              <a:t> : </a:t>
            </a:r>
            <a:r>
              <a:rPr lang="en-US" dirty="0"/>
              <a:t>TB Association of </a:t>
            </a:r>
            <a:r>
              <a:rPr lang="en-US" dirty="0" smtClean="0"/>
              <a:t>India (TAI)</a:t>
            </a:r>
          </a:p>
          <a:p>
            <a:r>
              <a:rPr lang="en-US" b="1" dirty="0" smtClean="0"/>
              <a:t>1946</a:t>
            </a:r>
            <a:r>
              <a:rPr lang="en-US" dirty="0" smtClean="0"/>
              <a:t> : Plan for TB Clinic in every district</a:t>
            </a:r>
          </a:p>
          <a:p>
            <a:r>
              <a:rPr lang="en-US" b="1" dirty="0" smtClean="0"/>
              <a:t>1955 - 58 </a:t>
            </a:r>
            <a:r>
              <a:rPr lang="en-US" dirty="0" smtClean="0"/>
              <a:t>: National survey by ICMR</a:t>
            </a:r>
          </a:p>
          <a:p>
            <a:r>
              <a:rPr lang="en-US" b="1" dirty="0" smtClean="0"/>
              <a:t>1959</a:t>
            </a:r>
            <a:r>
              <a:rPr lang="en-US" dirty="0" smtClean="0"/>
              <a:t> : </a:t>
            </a:r>
            <a:r>
              <a:rPr lang="en-US" dirty="0"/>
              <a:t>National TB </a:t>
            </a:r>
            <a:r>
              <a:rPr lang="en-US" dirty="0" smtClean="0"/>
              <a:t>Institute (NTI) to develop the </a:t>
            </a:r>
            <a:r>
              <a:rPr lang="en-US" dirty="0"/>
              <a:t>national TB control </a:t>
            </a:r>
            <a:r>
              <a:rPr lang="en-US" dirty="0" err="1" smtClean="0"/>
              <a:t>programme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954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 Impact of 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case of TB</a:t>
            </a:r>
          </a:p>
          <a:p>
            <a:pPr lvl="1"/>
            <a:r>
              <a:rPr lang="en-US" dirty="0" smtClean="0"/>
              <a:t>US$ 12,235</a:t>
            </a:r>
          </a:p>
          <a:p>
            <a:pPr lvl="1"/>
            <a:r>
              <a:rPr lang="en-US" dirty="0" smtClean="0"/>
              <a:t>4.1 DALYs</a:t>
            </a:r>
          </a:p>
          <a:p>
            <a:r>
              <a:rPr lang="en-US" dirty="0" smtClean="0"/>
              <a:t>Each death due to TB</a:t>
            </a:r>
          </a:p>
          <a:p>
            <a:pPr lvl="1"/>
            <a:r>
              <a:rPr lang="en-US" dirty="0" smtClean="0"/>
              <a:t>US$ 67,305</a:t>
            </a:r>
          </a:p>
          <a:p>
            <a:pPr lvl="1"/>
            <a:r>
              <a:rPr lang="en-US" dirty="0" smtClean="0"/>
              <a:t>21.3 DALYs</a:t>
            </a:r>
          </a:p>
          <a:p>
            <a:r>
              <a:rPr lang="en-US" b="1" dirty="0" smtClean="0"/>
              <a:t>29.2 million DALYs </a:t>
            </a:r>
            <a:r>
              <a:rPr lang="en-US" dirty="0" smtClean="0"/>
              <a:t>and </a:t>
            </a:r>
            <a:r>
              <a:rPr lang="en-US" b="1" dirty="0" smtClean="0"/>
              <a:t>US$ 88.1 billion </a:t>
            </a:r>
            <a:r>
              <a:rPr lang="en-US" dirty="0" smtClean="0"/>
              <a:t>gained due to RNTCP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852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Status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TUBERCULOSIS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615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lobal_TB_incidence_201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0"/>
            <a:ext cx="89939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823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Annual Incidence of TB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446826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29877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Estimated burden of TB in India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1187241"/>
              </p:ext>
            </p:extLst>
          </p:nvPr>
        </p:nvGraphicFramePr>
        <p:xfrm>
          <a:off x="457200" y="1600196"/>
          <a:ext cx="8229600" cy="45263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4523"/>
                <a:gridCol w="2454909"/>
                <a:gridCol w="2350168"/>
              </a:tblGrid>
              <a:tr h="692299">
                <a:tc>
                  <a:txBody>
                    <a:bodyPr/>
                    <a:lstStyle/>
                    <a:p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venir Book"/>
                          <a:cs typeface="Avenir Book"/>
                        </a:rPr>
                        <a:t>Number (Millions) (95% CI)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800" dirty="0" smtClean="0">
                          <a:latin typeface="Avenir Book"/>
                          <a:cs typeface="Avenir Book"/>
                        </a:rPr>
                        <a:t>Rate Per 100,000</a:t>
                      </a:r>
                      <a:r>
                        <a:rPr lang="it-IT" sz="1800" baseline="0" dirty="0" smtClean="0">
                          <a:latin typeface="Avenir Book"/>
                          <a:cs typeface="Avenir Book"/>
                        </a:rPr>
                        <a:t> </a:t>
                      </a:r>
                      <a:r>
                        <a:rPr lang="it-IT" sz="1800" dirty="0" smtClean="0">
                          <a:latin typeface="Avenir Book"/>
                          <a:cs typeface="Avenir Book"/>
                        </a:rPr>
                        <a:t>(95% CI)</a:t>
                      </a:r>
                    </a:p>
                  </a:txBody>
                  <a:tcPr anchor="ctr"/>
                </a:tc>
              </a:tr>
              <a:tr h="508579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Incidence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20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2.3 (2.0–2.5)</a:t>
                      </a:r>
                      <a:endParaRPr sz="20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</a:pPr>
                      <a:r>
                        <a:rPr sz="20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185 (167–205)</a:t>
                      </a:r>
                      <a:endParaRPr sz="20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/>
                </a:tc>
              </a:tr>
              <a:tr h="508579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Prevalence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20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3.1 (2.0–4.6)</a:t>
                      </a:r>
                      <a:endParaRPr sz="20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</a:pPr>
                      <a:r>
                        <a:rPr sz="20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256 (161–373)</a:t>
                      </a:r>
                      <a:endParaRPr sz="20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/>
                </a:tc>
              </a:tr>
              <a:tr h="508579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Mortality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20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0.32 (0.21–0.47)</a:t>
                      </a:r>
                      <a:endParaRPr sz="20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</a:pPr>
                      <a:r>
                        <a:rPr sz="20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26 (17–39)</a:t>
                      </a:r>
                      <a:endParaRPr sz="20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/>
                </a:tc>
              </a:tr>
              <a:tr h="127235">
                <a:tc>
                  <a:txBody>
                    <a:bodyPr/>
                    <a:lstStyle/>
                    <a:p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>
                    <a:noFill/>
                  </a:tcPr>
                </a:tc>
              </a:tr>
              <a:tr h="593399">
                <a:tc>
                  <a:txBody>
                    <a:bodyPr/>
                    <a:lstStyle/>
                    <a:p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43815" marR="195580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solidFill>
                            <a:schemeClr val="bg1"/>
                          </a:solidFill>
                          <a:latin typeface="Avenir Book"/>
                          <a:cs typeface="Avenir Book"/>
                        </a:rPr>
                        <a:t>Number (Millions) (95% CI)</a:t>
                      </a:r>
                      <a:endParaRPr sz="1800" dirty="0">
                        <a:solidFill>
                          <a:schemeClr val="bg1"/>
                        </a:solidFill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43815" marR="673100">
                        <a:lnSpc>
                          <a:spcPct val="100000"/>
                        </a:lnSpc>
                      </a:pPr>
                      <a:r>
                        <a:rPr sz="1800" b="1" spc="-25" dirty="0" smtClean="0">
                          <a:solidFill>
                            <a:schemeClr val="bg1"/>
                          </a:solidFill>
                          <a:latin typeface="Avenir Book"/>
                          <a:cs typeface="Avenir Book"/>
                        </a:rPr>
                        <a:t>P</a:t>
                      </a:r>
                      <a:r>
                        <a:rPr sz="1800" b="1" spc="0" dirty="0" smtClean="0">
                          <a:solidFill>
                            <a:schemeClr val="bg1"/>
                          </a:solidFill>
                          <a:latin typeface="Avenir Book"/>
                          <a:cs typeface="Avenir Book"/>
                        </a:rPr>
                        <a:t>ercent</a:t>
                      </a:r>
                      <a:endParaRPr lang="en-US" sz="1800" b="1" spc="0" dirty="0" smtClean="0">
                        <a:solidFill>
                          <a:schemeClr val="bg1"/>
                        </a:solidFill>
                        <a:latin typeface="Avenir Book"/>
                        <a:cs typeface="Avenir Book"/>
                      </a:endParaRPr>
                    </a:p>
                    <a:p>
                      <a:pPr marL="43815" marR="673100">
                        <a:lnSpc>
                          <a:spcPct val="100000"/>
                        </a:lnSpc>
                      </a:pPr>
                      <a:r>
                        <a:rPr sz="1800" b="1" spc="0" dirty="0" smtClean="0">
                          <a:solidFill>
                            <a:schemeClr val="bg1"/>
                          </a:solidFill>
                          <a:latin typeface="Avenir Book"/>
                          <a:cs typeface="Avenir Book"/>
                        </a:rPr>
                        <a:t>(95% CI)</a:t>
                      </a:r>
                      <a:endParaRPr sz="1800" dirty="0">
                        <a:solidFill>
                          <a:schemeClr val="bg1"/>
                        </a:solidFill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</a:tr>
              <a:tr h="659332"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20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HIV</a:t>
                      </a:r>
                      <a:r>
                        <a:rPr sz="2000" spc="-5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 </a:t>
                      </a:r>
                      <a:r>
                        <a:rPr sz="2000" spc="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among</a:t>
                      </a:r>
                      <a:r>
                        <a:rPr sz="2000" spc="-5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 </a:t>
                      </a:r>
                      <a:r>
                        <a:rPr sz="2000" spc="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estimated incident TB patients</a:t>
                      </a:r>
                      <a:endParaRPr sz="20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20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0.11 (0.075–0.16)</a:t>
                      </a:r>
                      <a:endParaRPr sz="20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</a:pPr>
                      <a:r>
                        <a:rPr sz="20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5% (3.3–7.1%)</a:t>
                      </a:r>
                      <a:endParaRPr sz="2000">
                        <a:latin typeface="Avenir Book"/>
                        <a:cs typeface="Avenir Book"/>
                      </a:endParaRPr>
                    </a:p>
                  </a:txBody>
                  <a:tcPr marL="0" marR="0" marT="0" marB="0"/>
                </a:tc>
              </a:tr>
              <a:tr h="659332"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20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MDR-TB among</a:t>
                      </a:r>
                      <a:r>
                        <a:rPr sz="2000" spc="-5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 </a:t>
                      </a:r>
                      <a:r>
                        <a:rPr sz="2000" spc="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notified pulmona</a:t>
                      </a:r>
                      <a:r>
                        <a:rPr sz="2000" spc="3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r</a:t>
                      </a:r>
                      <a:r>
                        <a:rPr sz="2000" spc="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y TB patients</a:t>
                      </a:r>
                      <a:endParaRPr sz="20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20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0.064 (0.044–0.075)</a:t>
                      </a:r>
                      <a:endParaRPr sz="2000">
                        <a:latin typeface="Avenir Book"/>
                        <a:cs typeface="Avenir Book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</a:pPr>
                      <a:r>
                        <a:rPr sz="20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5.3% (3.6–6.2%)</a:t>
                      </a:r>
                      <a:endParaRPr sz="20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4270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 </a:t>
            </a:r>
            <a:r>
              <a:rPr lang="en-US" smtClean="0"/>
              <a:t>ARTI survey</a:t>
            </a:r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128355"/>
              </p:ext>
            </p:extLst>
          </p:nvPr>
        </p:nvGraphicFramePr>
        <p:xfrm>
          <a:off x="457200" y="1600201"/>
          <a:ext cx="8229602" cy="4438207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1371600"/>
                <a:gridCol w="1204757"/>
                <a:gridCol w="1204757"/>
                <a:gridCol w="1204757"/>
                <a:gridCol w="1204757"/>
                <a:gridCol w="2038974"/>
              </a:tblGrid>
              <a:tr h="1063321">
                <a:tc>
                  <a:txBody>
                    <a:bodyPr/>
                    <a:lstStyle/>
                    <a:p>
                      <a:endParaRPr lang="en-US" sz="1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Avenir Book"/>
                          <a:cs typeface="Avenir Book"/>
                        </a:rPr>
                        <a:t>Survey 1</a:t>
                      </a:r>
                    </a:p>
                    <a:p>
                      <a:pPr algn="ctr"/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(2000-01)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Avenir Book"/>
                          <a:cs typeface="Avenir Book"/>
                        </a:rPr>
                        <a:t>Survey 2</a:t>
                      </a:r>
                    </a:p>
                    <a:p>
                      <a:pPr algn="ctr"/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(2009-10)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Avenir Book"/>
                          <a:cs typeface="Avenir Book"/>
                        </a:rPr>
                        <a:t>Average annual decline</a:t>
                      </a:r>
                      <a:endParaRPr lang="en-US" sz="22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</a:tr>
              <a:tr h="562481">
                <a:tc>
                  <a:txBody>
                    <a:bodyPr/>
                    <a:lstStyle/>
                    <a:p>
                      <a:pPr marL="43815" algn="ctr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Zone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3815" algn="ctr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Pre</a:t>
                      </a:r>
                      <a:r>
                        <a:rPr sz="1800" spc="-2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v</a:t>
                      </a:r>
                      <a:r>
                        <a:rPr sz="1800" spc="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alence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3815" algn="ctr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A</a:t>
                      </a:r>
                      <a:r>
                        <a:rPr sz="1800" spc="-15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R</a:t>
                      </a:r>
                      <a:r>
                        <a:rPr sz="1800" spc="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TI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3815" algn="ctr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Pre</a:t>
                      </a:r>
                      <a:r>
                        <a:rPr sz="1800" spc="-2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v</a:t>
                      </a:r>
                      <a:r>
                        <a:rPr sz="1800" spc="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alence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4450" algn="ctr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A</a:t>
                      </a:r>
                      <a:r>
                        <a:rPr sz="1800" spc="-15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R</a:t>
                      </a:r>
                      <a:r>
                        <a:rPr sz="1800" spc="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TI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%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</a:tr>
              <a:tr h="562481"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No</a:t>
                      </a:r>
                      <a:r>
                        <a:rPr sz="1800" spc="15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r</a:t>
                      </a:r>
                      <a:r>
                        <a:rPr sz="1800" spc="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th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10.1 (9.1-11.1)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1.9 (1.7-2.1)</a:t>
                      </a:r>
                      <a:endParaRPr sz="180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5.9 (4.7-7.0)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1.1 (0.8-1.3)</a:t>
                      </a:r>
                      <a:endParaRPr sz="180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6%</a:t>
                      </a:r>
                      <a:endParaRPr sz="180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</a:tr>
              <a:tr h="562481"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East</a:t>
                      </a:r>
                      <a:endParaRPr sz="180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6.2 (5.5-7.0)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1.2 (1.0-1.3)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6.5 (4.8-6.2)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1.2 (0.9-1.5)</a:t>
                      </a:r>
                      <a:endParaRPr sz="180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—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</a:tr>
              <a:tr h="562481"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800" spc="-85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W</a:t>
                      </a:r>
                      <a:r>
                        <a:rPr sz="1800" spc="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est</a:t>
                      </a:r>
                      <a:endParaRPr sz="180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8.7 (7.7-9.6)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1.7 (1.5-1.9)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4.0 (3.2-4.9)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0.8 (0.8-0.9)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8%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</a:tr>
              <a:tr h="562481"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South</a:t>
                      </a:r>
                      <a:endParaRPr sz="180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6.1 (5.4-6.7)</a:t>
                      </a:r>
                      <a:endParaRPr sz="180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1.1 (1.0-1.2)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6.8 (5.9-7.7)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1.3 (1.1-1.5)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rgbClr val="231F20"/>
                          </a:solidFill>
                          <a:latin typeface="Avenir Book"/>
                          <a:cs typeface="Avenir Book"/>
                        </a:rPr>
                        <a:t>—</a:t>
                      </a:r>
                      <a:endParaRPr sz="1800" dirty="0"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</a:tr>
              <a:tr h="562481"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800" spc="-80" dirty="0" smtClean="0">
                          <a:solidFill>
                            <a:schemeClr val="bg1"/>
                          </a:solidFill>
                          <a:latin typeface="Avenir Book"/>
                          <a:cs typeface="Avenir Book"/>
                        </a:rPr>
                        <a:t>T</a:t>
                      </a:r>
                      <a:r>
                        <a:rPr sz="1800" spc="-5" dirty="0" smtClean="0">
                          <a:solidFill>
                            <a:schemeClr val="bg1"/>
                          </a:solidFill>
                          <a:latin typeface="Avenir Book"/>
                          <a:cs typeface="Avenir Book"/>
                        </a:rPr>
                        <a:t>o</a:t>
                      </a:r>
                      <a:r>
                        <a:rPr sz="1800" spc="0" dirty="0" smtClean="0">
                          <a:solidFill>
                            <a:schemeClr val="bg1"/>
                          </a:solidFill>
                          <a:latin typeface="Avenir Book"/>
                          <a:cs typeface="Avenir Book"/>
                        </a:rPr>
                        <a:t>tal</a:t>
                      </a:r>
                      <a:endParaRPr sz="1800" dirty="0">
                        <a:solidFill>
                          <a:schemeClr val="bg1"/>
                        </a:solidFill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sz="1800" dirty="0">
                        <a:solidFill>
                          <a:schemeClr val="bg1"/>
                        </a:solidFill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chemeClr val="bg1"/>
                          </a:solidFill>
                          <a:latin typeface="Avenir Book"/>
                          <a:cs typeface="Avenir Book"/>
                        </a:rPr>
                        <a:t>1.5 (1.4-1.6)</a:t>
                      </a:r>
                      <a:endParaRPr sz="1800" dirty="0">
                        <a:solidFill>
                          <a:schemeClr val="bg1"/>
                        </a:solidFill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sz="1800" dirty="0">
                        <a:solidFill>
                          <a:schemeClr val="bg1"/>
                        </a:solidFill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chemeClr val="bg1"/>
                          </a:solidFill>
                          <a:latin typeface="Avenir Book"/>
                          <a:cs typeface="Avenir Book"/>
                        </a:rPr>
                        <a:t>1.1 (1.0-1.2)</a:t>
                      </a:r>
                      <a:endParaRPr sz="1800" dirty="0">
                        <a:solidFill>
                          <a:schemeClr val="bg1"/>
                        </a:solidFill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67335" algn="ctr">
                        <a:lnSpc>
                          <a:spcPct val="100000"/>
                        </a:lnSpc>
                      </a:pPr>
                      <a:r>
                        <a:rPr sz="1800" dirty="0" smtClean="0">
                          <a:solidFill>
                            <a:schemeClr val="bg1"/>
                          </a:solidFill>
                          <a:latin typeface="Avenir Book"/>
                          <a:cs typeface="Avenir Book"/>
                        </a:rPr>
                        <a:t>3.6%</a:t>
                      </a:r>
                      <a:endParaRPr sz="1800" dirty="0">
                        <a:solidFill>
                          <a:schemeClr val="bg1"/>
                        </a:solidFill>
                        <a:latin typeface="Avenir Book"/>
                        <a:cs typeface="Avenir Book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57200" y="6437696"/>
            <a:ext cx="822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 smtClean="0">
                <a:latin typeface="Avenir Book"/>
                <a:cs typeface="Avenir Book"/>
              </a:rPr>
              <a:t>RNTCP, Annual </a:t>
            </a:r>
            <a:r>
              <a:rPr lang="en-US" sz="1400" b="1" dirty="0">
                <a:latin typeface="Avenir Book"/>
                <a:cs typeface="Avenir Book"/>
              </a:rPr>
              <a:t>Status Report </a:t>
            </a:r>
            <a:r>
              <a:rPr lang="en-US" sz="1400" b="1" dirty="0" smtClean="0">
                <a:latin typeface="Avenir Book"/>
                <a:cs typeface="Avenir Book"/>
              </a:rPr>
              <a:t>2013</a:t>
            </a:r>
            <a:endParaRPr lang="en-US" sz="1400" b="1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2715379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0995" y="1062027"/>
            <a:ext cx="5941878" cy="643466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Annual New Smear Positive Case Detection Rate, 2012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6437696"/>
            <a:ext cx="822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 smtClean="0">
                <a:latin typeface="Avenir Book"/>
                <a:cs typeface="Avenir Book"/>
              </a:rPr>
              <a:t>RNTCP, Annual </a:t>
            </a:r>
            <a:r>
              <a:rPr lang="en-US" sz="1400" b="1" dirty="0">
                <a:latin typeface="Avenir Book"/>
                <a:cs typeface="Avenir Book"/>
              </a:rPr>
              <a:t>Status Report </a:t>
            </a:r>
            <a:r>
              <a:rPr lang="en-US" sz="1400" b="1" dirty="0" smtClean="0">
                <a:latin typeface="Avenir Book"/>
                <a:cs typeface="Avenir Book"/>
              </a:rPr>
              <a:t>2013</a:t>
            </a:r>
            <a:endParaRPr lang="en-US" sz="1400" b="1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307808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267" y="1148482"/>
            <a:ext cx="5520267" cy="60943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Cure Rate of New Smear Positive </a:t>
            </a:r>
            <a:r>
              <a:rPr lang="en-US" dirty="0" smtClean="0"/>
              <a:t>Cases, </a:t>
            </a:r>
            <a:r>
              <a:rPr lang="en-US" dirty="0"/>
              <a:t>2011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6437696"/>
            <a:ext cx="822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 smtClean="0">
                <a:latin typeface="Avenir Book"/>
                <a:cs typeface="Avenir Book"/>
              </a:rPr>
              <a:t>RNTCP, Annual </a:t>
            </a:r>
            <a:r>
              <a:rPr lang="en-US" sz="1400" b="1" dirty="0">
                <a:latin typeface="Avenir Book"/>
                <a:cs typeface="Avenir Book"/>
              </a:rPr>
              <a:t>Status Report </a:t>
            </a:r>
            <a:r>
              <a:rPr lang="en-US" sz="1400" b="1" dirty="0" smtClean="0">
                <a:latin typeface="Avenir Book"/>
                <a:cs typeface="Avenir Book"/>
              </a:rPr>
              <a:t>2013</a:t>
            </a:r>
            <a:endParaRPr lang="en-US" sz="1400" b="1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3008295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Composite Indicators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7996128"/>
              </p:ext>
            </p:extLst>
          </p:nvPr>
        </p:nvGraphicFramePr>
        <p:xfrm>
          <a:off x="457200" y="1600200"/>
          <a:ext cx="8229599" cy="4837494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3871109"/>
                <a:gridCol w="1019478"/>
                <a:gridCol w="2038955"/>
                <a:gridCol w="1300057"/>
              </a:tblGrid>
              <a:tr h="670140">
                <a:tc>
                  <a:txBody>
                    <a:bodyPr/>
                    <a:lstStyle/>
                    <a:p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Heavy"/>
                          <a:cs typeface="Avenir Heavy"/>
                        </a:rPr>
                        <a:t>India</a:t>
                      </a:r>
                      <a:endParaRPr lang="en-US" sz="2400" dirty="0">
                        <a:latin typeface="Avenir Heavy"/>
                        <a:cs typeface="Avenir Heavy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Heavy"/>
                          <a:cs typeface="Avenir Heavy"/>
                        </a:rPr>
                        <a:t>Maharashtra</a:t>
                      </a:r>
                      <a:endParaRPr lang="en-US" sz="2400" dirty="0">
                        <a:latin typeface="Avenir Heavy"/>
                        <a:cs typeface="Avenir Heavy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Heavy"/>
                          <a:cs typeface="Avenir Heavy"/>
                        </a:rPr>
                        <a:t>Wardha</a:t>
                      </a:r>
                      <a:endParaRPr lang="en-US" sz="2400" dirty="0">
                        <a:latin typeface="Avenir Heavy"/>
                        <a:cs typeface="Avenir Heavy"/>
                      </a:endParaRPr>
                    </a:p>
                  </a:txBody>
                  <a:tcPr anchor="ctr"/>
                </a:tc>
              </a:tr>
              <a:tr h="6701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Human</a:t>
                      </a:r>
                      <a:r>
                        <a:rPr lang="en-US" sz="2400" baseline="0" dirty="0" smtClean="0">
                          <a:latin typeface="Avenir Book"/>
                          <a:cs typeface="Avenir Book"/>
                        </a:rPr>
                        <a:t> Resources (65)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68%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54%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87%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</a:tr>
              <a:tr h="816654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Financial Management (20)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71%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79%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100%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</a:tr>
              <a:tr h="6701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Drugs and</a:t>
                      </a:r>
                      <a:r>
                        <a:rPr lang="en-US" sz="2400" baseline="0" dirty="0" smtClean="0">
                          <a:latin typeface="Avenir Book"/>
                          <a:cs typeface="Avenir Book"/>
                        </a:rPr>
                        <a:t> Logistics (30)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67%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64%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0%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</a:tr>
              <a:tr h="6701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Case Finding</a:t>
                      </a:r>
                      <a:r>
                        <a:rPr lang="en-US" sz="2400" baseline="0" dirty="0" smtClean="0">
                          <a:latin typeface="Avenir Book"/>
                          <a:cs typeface="Avenir Book"/>
                        </a:rPr>
                        <a:t> Efforts (20)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30%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39%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40%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</a:tr>
              <a:tr h="6701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Quality of Service (115)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57%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64%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59%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</a:tr>
              <a:tr h="6701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Composite Score (250)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59%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66%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63%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57200" y="6437696"/>
            <a:ext cx="822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 smtClean="0">
                <a:latin typeface="Avenir Book"/>
                <a:cs typeface="Avenir Book"/>
              </a:rPr>
              <a:t>RNTCP, Annual </a:t>
            </a:r>
            <a:r>
              <a:rPr lang="en-US" sz="1400" b="1" dirty="0">
                <a:latin typeface="Avenir Book"/>
                <a:cs typeface="Avenir Book"/>
              </a:rPr>
              <a:t>Status Report </a:t>
            </a:r>
            <a:r>
              <a:rPr lang="en-US" sz="1400" b="1" dirty="0" smtClean="0">
                <a:latin typeface="Avenir Book"/>
                <a:cs typeface="Avenir Book"/>
              </a:rPr>
              <a:t>2013</a:t>
            </a:r>
            <a:endParaRPr lang="en-US" sz="1400" b="1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33765543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Detection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RNTCP Designated Microscopy Center (DMC)</a:t>
            </a:r>
          </a:p>
          <a:p>
            <a:r>
              <a:rPr lang="en-US" dirty="0" smtClean="0"/>
              <a:t>2 Sputum smear examination (spot and morning)</a:t>
            </a:r>
          </a:p>
          <a:p>
            <a:r>
              <a:rPr lang="en-US" dirty="0" smtClean="0"/>
              <a:t>ZN smear exam under bright field binocular microscopes</a:t>
            </a:r>
          </a:p>
          <a:p>
            <a:r>
              <a:rPr lang="en-US" dirty="0" smtClean="0"/>
              <a:t>Drug resistant TB – solid/liquid culture DSTs</a:t>
            </a:r>
          </a:p>
          <a:p>
            <a:r>
              <a:rPr lang="en-US" dirty="0" smtClean="0"/>
              <a:t>CBNAAT being used in 18 sites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037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TB Control in India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1961 </a:t>
            </a:r>
            <a:r>
              <a:rPr lang="en-US" dirty="0" smtClean="0"/>
              <a:t>: NTP pilot tested in Andhra Pradesh</a:t>
            </a:r>
          </a:p>
          <a:p>
            <a:r>
              <a:rPr lang="en-US" b="1" dirty="0" smtClean="0"/>
              <a:t>1962</a:t>
            </a:r>
            <a:r>
              <a:rPr lang="en-US" dirty="0" smtClean="0"/>
              <a:t> : NTP launched</a:t>
            </a:r>
          </a:p>
          <a:p>
            <a:r>
              <a:rPr lang="en-US" b="1" dirty="0" smtClean="0"/>
              <a:t>1978 </a:t>
            </a:r>
            <a:r>
              <a:rPr lang="en-US" dirty="0" smtClean="0"/>
              <a:t>: NTP covered 390 districts (81%)</a:t>
            </a:r>
          </a:p>
          <a:p>
            <a:r>
              <a:rPr lang="en-US" b="1" dirty="0" smtClean="0"/>
              <a:t>1983 </a:t>
            </a:r>
            <a:r>
              <a:rPr lang="en-US" dirty="0" smtClean="0"/>
              <a:t>: Short-course chemotherapy</a:t>
            </a:r>
            <a:r>
              <a:rPr lang="en-US" b="1" dirty="0" smtClean="0"/>
              <a:t> </a:t>
            </a:r>
            <a:r>
              <a:rPr lang="en-US" sz="2400" b="1" dirty="0" smtClean="0"/>
              <a:t>(</a:t>
            </a:r>
            <a:r>
              <a:rPr lang="en-US" sz="2400" dirty="0"/>
              <a:t>compliance </a:t>
            </a:r>
            <a:r>
              <a:rPr lang="en-US" sz="2400" dirty="0" smtClean="0"/>
              <a:t>improved only marginally)</a:t>
            </a:r>
          </a:p>
          <a:p>
            <a:r>
              <a:rPr lang="en-US" b="1" dirty="0" smtClean="0"/>
              <a:t>1993 - 97 </a:t>
            </a:r>
            <a:r>
              <a:rPr lang="en-US" dirty="0" smtClean="0"/>
              <a:t>: DOTS pilot (RNTCP)</a:t>
            </a:r>
          </a:p>
          <a:p>
            <a:r>
              <a:rPr lang="en-US" b="1" dirty="0" smtClean="0"/>
              <a:t>1997 </a:t>
            </a:r>
            <a:r>
              <a:rPr lang="en-US" dirty="0" smtClean="0"/>
              <a:t>: RNTCP launched</a:t>
            </a:r>
          </a:p>
          <a:p>
            <a:r>
              <a:rPr lang="en-US" b="1" dirty="0" smtClean="0"/>
              <a:t>2007 : </a:t>
            </a:r>
            <a:r>
              <a:rPr lang="en-US" dirty="0" smtClean="0"/>
              <a:t>DOTS Plus (PMDT) for Drug resistant TB</a:t>
            </a:r>
          </a:p>
          <a:p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37782853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INH (H), Rifampicin(R), Pyrazinamide (Z), </a:t>
            </a:r>
            <a:r>
              <a:rPr lang="en-US" dirty="0" err="1" smtClean="0"/>
              <a:t>Ethambutol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/>
              <a:t>E) and streptomycin (S</a:t>
            </a:r>
            <a:r>
              <a:rPr lang="en-US" dirty="0" smtClean="0"/>
              <a:t>)</a:t>
            </a:r>
          </a:p>
          <a:p>
            <a:r>
              <a:rPr lang="en-US" dirty="0" smtClean="0"/>
              <a:t>Category I : 6 months</a:t>
            </a:r>
          </a:p>
          <a:p>
            <a:pPr lvl="1"/>
            <a:r>
              <a:rPr lang="en-US" dirty="0" smtClean="0"/>
              <a:t>2 months Intensive Phase: HRZE thrice weekly</a:t>
            </a:r>
          </a:p>
          <a:p>
            <a:pPr lvl="1"/>
            <a:r>
              <a:rPr lang="en-US" dirty="0" smtClean="0"/>
              <a:t>4 months Continuation Phase: HR</a:t>
            </a:r>
          </a:p>
          <a:p>
            <a:r>
              <a:rPr lang="en-US" dirty="0" smtClean="0"/>
              <a:t>Category II : 8 months</a:t>
            </a:r>
          </a:p>
          <a:p>
            <a:pPr lvl="1"/>
            <a:r>
              <a:rPr lang="en-US" dirty="0" smtClean="0"/>
              <a:t>3 months Intensive Phase: 2 months HRZES and 1 month HRZE</a:t>
            </a:r>
          </a:p>
          <a:p>
            <a:pPr lvl="1"/>
            <a:r>
              <a:rPr lang="en-US" dirty="0" smtClean="0"/>
              <a:t>5 months Continuation Phase: HRE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4519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doses of intensive phase and first dose of each week of continuation phase are given under supervision.</a:t>
            </a:r>
          </a:p>
          <a:p>
            <a:r>
              <a:rPr lang="en-US" dirty="0" smtClean="0"/>
              <a:t>Follow-up sputum examination at the end of intensive phase, 2 months into the continuation phase and at the end of treatment</a:t>
            </a:r>
          </a:p>
        </p:txBody>
      </p:sp>
    </p:spTree>
    <p:extLst>
      <p:ext uri="{BB962C8B-B14F-4D97-AF65-F5344CB8AC3E}">
        <p14:creationId xmlns:p14="http://schemas.microsoft.com/office/powerpoint/2010/main" val="189441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Drug Resistant 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By 2015: DST for all smear positive cases</a:t>
            </a:r>
          </a:p>
          <a:p>
            <a:r>
              <a:rPr lang="en-US" dirty="0" smtClean="0"/>
              <a:t>MGIMS, Sevagram certified for solid culture and DST.</a:t>
            </a:r>
          </a:p>
          <a:p>
            <a:r>
              <a:rPr lang="en-US" dirty="0" err="1" smtClean="0"/>
              <a:t>Genexpert</a:t>
            </a:r>
            <a:r>
              <a:rPr lang="en-US" dirty="0" smtClean="0"/>
              <a:t> (CBNAAT) introduced in 12 TUs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91136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Drug Resistant </a:t>
            </a:r>
            <a:r>
              <a:rPr lang="en-US" dirty="0" smtClean="0"/>
              <a:t>TB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For MDR-TB </a:t>
            </a:r>
            <a:r>
              <a:rPr lang="en-US" dirty="0" smtClean="0"/>
              <a:t>: Daily </a:t>
            </a:r>
            <a:r>
              <a:rPr lang="en-US" dirty="0"/>
              <a:t>DOT includes (6-9m</a:t>
            </a:r>
            <a:r>
              <a:rPr lang="en-US" dirty="0" smtClean="0"/>
              <a:t>) Kanamycin</a:t>
            </a:r>
            <a:r>
              <a:rPr lang="en-US" dirty="0"/>
              <a:t>, Levofloxacin, Cycloserine, </a:t>
            </a:r>
            <a:r>
              <a:rPr lang="en-US" dirty="0" err="1"/>
              <a:t>Ethionamide</a:t>
            </a:r>
            <a:r>
              <a:rPr lang="en-US" dirty="0" smtClean="0"/>
              <a:t>, Pyrazinamide</a:t>
            </a:r>
            <a:r>
              <a:rPr lang="en-US" dirty="0"/>
              <a:t>, </a:t>
            </a:r>
            <a:r>
              <a:rPr lang="en-US" dirty="0" err="1"/>
              <a:t>Ethambutol</a:t>
            </a:r>
            <a:r>
              <a:rPr lang="en-US" dirty="0"/>
              <a:t> / (18m) Levofloxacin</a:t>
            </a:r>
            <a:r>
              <a:rPr lang="en-US" dirty="0" smtClean="0"/>
              <a:t>, Cycloserine</a:t>
            </a:r>
            <a:r>
              <a:rPr lang="en-US" dirty="0"/>
              <a:t>, </a:t>
            </a:r>
            <a:r>
              <a:rPr lang="en-US" dirty="0" err="1"/>
              <a:t>Ethionamide</a:t>
            </a:r>
            <a:r>
              <a:rPr lang="en-US" dirty="0"/>
              <a:t>, </a:t>
            </a:r>
            <a:r>
              <a:rPr lang="en-US" dirty="0" err="1" smtClean="0"/>
              <a:t>Ethambutol</a:t>
            </a:r>
            <a:endParaRPr lang="en-US" dirty="0" smtClean="0"/>
          </a:p>
          <a:p>
            <a:r>
              <a:rPr lang="en-US" b="1" dirty="0" smtClean="0"/>
              <a:t>For XDR-TB</a:t>
            </a:r>
            <a:r>
              <a:rPr lang="en-US" dirty="0" smtClean="0"/>
              <a:t> : </a:t>
            </a:r>
            <a:r>
              <a:rPr lang="en-US" dirty="0"/>
              <a:t>(6-12m) </a:t>
            </a:r>
            <a:r>
              <a:rPr lang="en-US" dirty="0" err="1"/>
              <a:t>Capreomycin</a:t>
            </a:r>
            <a:r>
              <a:rPr lang="en-US" dirty="0"/>
              <a:t>, PAS, </a:t>
            </a:r>
            <a:r>
              <a:rPr lang="en-US" dirty="0" err="1"/>
              <a:t>Moxifloxacin</a:t>
            </a:r>
            <a:r>
              <a:rPr lang="en-US" dirty="0" smtClean="0"/>
              <a:t>, High </a:t>
            </a:r>
            <a:r>
              <a:rPr lang="en-US" dirty="0"/>
              <a:t>dose INH, </a:t>
            </a:r>
            <a:r>
              <a:rPr lang="en-US" dirty="0" err="1"/>
              <a:t>Clofazimine</a:t>
            </a:r>
            <a:r>
              <a:rPr lang="en-US" dirty="0"/>
              <a:t>, Linezolid, </a:t>
            </a:r>
            <a:r>
              <a:rPr lang="en-US" dirty="0" err="1"/>
              <a:t>Amoxy</a:t>
            </a:r>
            <a:r>
              <a:rPr lang="en-US" dirty="0" smtClean="0"/>
              <a:t>- </a:t>
            </a:r>
            <a:r>
              <a:rPr lang="en-US" dirty="0" err="1" smtClean="0"/>
              <a:t>Clavulanic</a:t>
            </a:r>
            <a:r>
              <a:rPr lang="en-US" dirty="0" smtClean="0"/>
              <a:t> </a:t>
            </a:r>
            <a:r>
              <a:rPr lang="en-US" dirty="0"/>
              <a:t>Acid / (18m) all the above drugs </a:t>
            </a:r>
            <a:r>
              <a:rPr lang="en-US" dirty="0" smtClean="0"/>
              <a:t>except </a:t>
            </a:r>
            <a:r>
              <a:rPr lang="en-US" dirty="0" err="1" smtClean="0"/>
              <a:t>Capreomycin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6495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790" y="875530"/>
            <a:ext cx="5767073" cy="60389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PMDT Services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6437696"/>
            <a:ext cx="822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 smtClean="0">
                <a:latin typeface="Avenir Book"/>
                <a:cs typeface="Avenir Book"/>
              </a:rPr>
              <a:t>RNTCP, Annual </a:t>
            </a:r>
            <a:r>
              <a:rPr lang="en-US" sz="1400" b="1" dirty="0">
                <a:latin typeface="Avenir Book"/>
                <a:cs typeface="Avenir Book"/>
              </a:rPr>
              <a:t>Status Report </a:t>
            </a:r>
            <a:r>
              <a:rPr lang="en-US" sz="1400" b="1" dirty="0" smtClean="0">
                <a:latin typeface="Avenir Book"/>
                <a:cs typeface="Avenir Book"/>
              </a:rPr>
              <a:t>2013</a:t>
            </a:r>
            <a:endParaRPr lang="en-US" sz="1400" b="1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2362523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TB/HIV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Latent TB </a:t>
            </a:r>
            <a:r>
              <a:rPr lang="en-US" dirty="0">
                <a:sym typeface="Wingdings"/>
              </a:rPr>
              <a:t> Active TB</a:t>
            </a:r>
          </a:p>
          <a:p>
            <a:r>
              <a:rPr lang="en-US" dirty="0"/>
              <a:t>2001: TB/HIV collaboration</a:t>
            </a:r>
          </a:p>
          <a:p>
            <a:r>
              <a:rPr lang="en-US" dirty="0"/>
              <a:t>ICTC : Intensified TB case finding has been implemented nationwide at all HIV testing and ART </a:t>
            </a:r>
            <a:r>
              <a:rPr lang="en-US" dirty="0" err="1"/>
              <a:t>centres</a:t>
            </a:r>
            <a:endParaRPr lang="en-US" dirty="0"/>
          </a:p>
          <a:p>
            <a:r>
              <a:rPr lang="en-US" dirty="0"/>
              <a:t>HIV testing of TB patients is now routine through provider initiated testing and </a:t>
            </a:r>
            <a:r>
              <a:rPr lang="en-US" dirty="0" err="1"/>
              <a:t>counselling</a:t>
            </a:r>
            <a:r>
              <a:rPr lang="en-US" dirty="0"/>
              <a:t> (PITC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26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TB/HIV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2012 </a:t>
            </a:r>
            <a:r>
              <a:rPr lang="en-US" dirty="0"/>
              <a:t>: 56% TB patients screened, 5% positive</a:t>
            </a:r>
          </a:p>
          <a:p>
            <a:r>
              <a:rPr lang="en-US" dirty="0"/>
              <a:t>HIV-positive given free HIV care at the antiretroviral treatment (ART) </a:t>
            </a:r>
            <a:r>
              <a:rPr lang="en-US" dirty="0" err="1"/>
              <a:t>centres</a:t>
            </a:r>
            <a:endParaRPr lang="en-US" dirty="0"/>
          </a:p>
          <a:p>
            <a:r>
              <a:rPr lang="en-US" dirty="0"/>
              <a:t>Policy decision </a:t>
            </a:r>
            <a:r>
              <a:rPr lang="en-US" dirty="0" smtClean="0"/>
              <a:t>taken expand </a:t>
            </a:r>
            <a:r>
              <a:rPr lang="en-US" dirty="0"/>
              <a:t>coverage of whole blood finger prick HIV screening test at all </a:t>
            </a:r>
            <a:r>
              <a:rPr lang="en-US" dirty="0" smtClean="0"/>
              <a:t>DMC</a:t>
            </a:r>
          </a:p>
        </p:txBody>
      </p:sp>
    </p:spTree>
    <p:extLst>
      <p:ext uri="{BB962C8B-B14F-4D97-AF65-F5344CB8AC3E}">
        <p14:creationId xmlns:p14="http://schemas.microsoft.com/office/powerpoint/2010/main" val="2170832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TB and Diabetes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People with a weak immune system, as a result </a:t>
            </a:r>
            <a:r>
              <a:rPr lang="en-US" dirty="0" smtClean="0"/>
              <a:t>of chronic </a:t>
            </a:r>
            <a:r>
              <a:rPr lang="en-US" dirty="0"/>
              <a:t>diseases such as diabetes, are at a </a:t>
            </a:r>
            <a:r>
              <a:rPr lang="en-US" dirty="0" smtClean="0"/>
              <a:t>higher risk </a:t>
            </a:r>
            <a:r>
              <a:rPr lang="en-US" dirty="0"/>
              <a:t>of progressing from latent to active </a:t>
            </a:r>
            <a:r>
              <a:rPr lang="en-US" dirty="0" smtClean="0"/>
              <a:t>TB.</a:t>
            </a:r>
          </a:p>
          <a:p>
            <a:r>
              <a:rPr lang="en-US" dirty="0" smtClean="0"/>
              <a:t>Diabetics </a:t>
            </a:r>
            <a:r>
              <a:rPr lang="en-US" dirty="0"/>
              <a:t>have a 2-3 times higher risk </a:t>
            </a:r>
            <a:r>
              <a:rPr lang="en-US" dirty="0" smtClean="0"/>
              <a:t>of TB</a:t>
            </a:r>
          </a:p>
          <a:p>
            <a:r>
              <a:rPr lang="en-US" dirty="0" smtClean="0"/>
              <a:t>10% of TB cases globally are linked to Diabetes</a:t>
            </a:r>
          </a:p>
          <a:p>
            <a:r>
              <a:rPr lang="en-US" dirty="0" smtClean="0"/>
              <a:t>Longer time of sputum conversion</a:t>
            </a:r>
          </a:p>
        </p:txBody>
      </p:sp>
    </p:spTree>
    <p:extLst>
      <p:ext uri="{BB962C8B-B14F-4D97-AF65-F5344CB8AC3E}">
        <p14:creationId xmlns:p14="http://schemas.microsoft.com/office/powerpoint/2010/main" val="2629807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TB and Diabetes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High chances of drug resistance, mortality and relapse</a:t>
            </a:r>
          </a:p>
          <a:p>
            <a:r>
              <a:rPr lang="en-US" dirty="0"/>
              <a:t>Good glycemic control in TB patients has better outcome</a:t>
            </a:r>
          </a:p>
          <a:p>
            <a:r>
              <a:rPr lang="en-US" dirty="0"/>
              <a:t>Policy to screen all TB patients for DM in the 100 districts where NPCDCS has been implemented</a:t>
            </a:r>
          </a:p>
        </p:txBody>
      </p:sp>
    </p:spTree>
    <p:extLst>
      <p:ext uri="{BB962C8B-B14F-4D97-AF65-F5344CB8AC3E}">
        <p14:creationId xmlns:p14="http://schemas.microsoft.com/office/powerpoint/2010/main" val="1478970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Childhood 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The </a:t>
            </a:r>
            <a:r>
              <a:rPr lang="en-US" sz="3000" dirty="0"/>
              <a:t>newer weight bands are 6-8 kg, 9-12 kg, 13-16 kg</a:t>
            </a:r>
            <a:r>
              <a:rPr lang="en-US" sz="3000" dirty="0" smtClean="0"/>
              <a:t>, 17</a:t>
            </a:r>
            <a:r>
              <a:rPr lang="en-US" sz="3000" dirty="0"/>
              <a:t>-20 kg, 21-24 kg and 25-30 </a:t>
            </a:r>
            <a:r>
              <a:rPr lang="en-US" sz="3000" dirty="0" smtClean="0"/>
              <a:t>kg.</a:t>
            </a:r>
          </a:p>
          <a:p>
            <a:r>
              <a:rPr lang="en-US" sz="3000" dirty="0" smtClean="0"/>
              <a:t>Chemoprophylaxis </a:t>
            </a:r>
            <a:r>
              <a:rPr lang="en-US" sz="3000" dirty="0"/>
              <a:t>for children under 6 years: isoniazid (5mg/kg</a:t>
            </a:r>
            <a:r>
              <a:rPr lang="en-US" sz="3000" dirty="0" smtClean="0"/>
              <a:t>)</a:t>
            </a:r>
            <a:r>
              <a:rPr lang="en-US" sz="3000" dirty="0"/>
              <a:t> </a:t>
            </a:r>
            <a:r>
              <a:rPr lang="en-US" sz="3000" dirty="0" smtClean="0"/>
              <a:t>for 6 months</a:t>
            </a:r>
            <a:endParaRPr lang="en-US" sz="3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318971"/>
              </p:ext>
            </p:extLst>
          </p:nvPr>
        </p:nvGraphicFramePr>
        <p:xfrm>
          <a:off x="873124" y="4095750"/>
          <a:ext cx="7318376" cy="2286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45282"/>
                <a:gridCol w="487309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Rifampicin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10-12 mg/kg (max 600 mg/day)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Isoniazid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10 mg/kg (max 300 mg/day)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 smtClean="0">
                          <a:latin typeface="Avenir Book"/>
                          <a:cs typeface="Avenir Book"/>
                        </a:rPr>
                        <a:t>Ethambutol</a:t>
                      </a:r>
                      <a:endParaRPr lang="en-US" sz="2400" dirty="0" smtClean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20-25mg/kg (max 1500 mg/day)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PZA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30-35mg/kg (max 2000 mg/day)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Streptomycin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Avenir Book"/>
                          <a:cs typeface="Avenir Book"/>
                        </a:rPr>
                        <a:t>15 mg/kg (max 1gm/day)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3523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Stop TB Strategy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2006 - 15 </a:t>
            </a:r>
            <a:r>
              <a:rPr lang="en-US" dirty="0" smtClean="0"/>
              <a:t>: Second </a:t>
            </a:r>
            <a:r>
              <a:rPr lang="en-US" dirty="0"/>
              <a:t>Global Plan to Stop </a:t>
            </a:r>
            <a:r>
              <a:rPr lang="en-US" dirty="0" smtClean="0"/>
              <a:t>TB</a:t>
            </a:r>
          </a:p>
          <a:p>
            <a:r>
              <a:rPr lang="en-US" dirty="0" smtClean="0"/>
              <a:t>Roadmap and budget to reach MDGs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572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Childhood 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sputum sample not available, alternative specimen (Gastric lavage</a:t>
            </a:r>
            <a:r>
              <a:rPr lang="en-US" dirty="0"/>
              <a:t>, Induced sputum, bronco-</a:t>
            </a:r>
            <a:r>
              <a:rPr lang="en-US" dirty="0" smtClean="0"/>
              <a:t>alveolar lavage) should be collected under pediatric supervision.</a:t>
            </a:r>
          </a:p>
          <a:p>
            <a:r>
              <a:rPr lang="en-US" dirty="0"/>
              <a:t>Tuberculin skin test / </a:t>
            </a:r>
            <a:r>
              <a:rPr lang="en-US" dirty="0" err="1"/>
              <a:t>Mantoux</a:t>
            </a:r>
            <a:r>
              <a:rPr lang="en-US" dirty="0"/>
              <a:t> </a:t>
            </a:r>
            <a:r>
              <a:rPr lang="en-US" dirty="0" smtClean="0"/>
              <a:t>: 10 </a:t>
            </a:r>
            <a:r>
              <a:rPr lang="en-US" dirty="0"/>
              <a:t>mm or more </a:t>
            </a:r>
            <a:r>
              <a:rPr lang="en-US" dirty="0" smtClean="0"/>
              <a:t>induration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3828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Newer initiatives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Revised National TB Control Programme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978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78" y="1417638"/>
            <a:ext cx="8005197" cy="112223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Notifiable</a:t>
            </a:r>
            <a:r>
              <a:rPr lang="en-US" dirty="0" smtClean="0"/>
              <a:t> Disease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127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err="1" smtClean="0">
                <a:solidFill>
                  <a:srgbClr val="0000FF"/>
                </a:solidFill>
              </a:rPr>
              <a:t>www.nikshay.gov.in</a:t>
            </a:r>
            <a:endParaRPr lang="en-US" u="sng" dirty="0">
              <a:solidFill>
                <a:srgbClr val="0000FF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15955" y="754377"/>
            <a:ext cx="820537" cy="1177281"/>
          </a:xfrm>
          <a:prstGeom prst="rect">
            <a:avLst/>
          </a:prstGeom>
        </p:spPr>
      </p:pic>
      <p:pic>
        <p:nvPicPr>
          <p:cNvPr id="2" name="Picture 1" descr="Voila_Captur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19880"/>
            <a:ext cx="9144000" cy="446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604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Initiatives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Composite </a:t>
            </a:r>
            <a:r>
              <a:rPr lang="en-US" dirty="0" smtClean="0"/>
              <a:t>Indicator</a:t>
            </a:r>
          </a:p>
          <a:p>
            <a:r>
              <a:rPr lang="en-US" dirty="0" smtClean="0"/>
              <a:t>Ban of </a:t>
            </a:r>
            <a:r>
              <a:rPr lang="en-US" dirty="0" err="1" smtClean="0"/>
              <a:t>sero</a:t>
            </a:r>
            <a:r>
              <a:rPr lang="en-US" dirty="0" smtClean="0"/>
              <a:t>-diagnostic tests</a:t>
            </a:r>
          </a:p>
          <a:p>
            <a:r>
              <a:rPr lang="en-US" dirty="0" smtClean="0"/>
              <a:t>Availability of free quality assured anti-TB drugs through local chemists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956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 brief history of tuberculosis control in India. Geneva, Switzerland: World Health Organisation; 2010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Revised National TB Control Program : Annual Status Report 2013. New Delhi: Central TB Division, 2013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 concurrent comparison of home and sanatorium treatment of pulmonary tuberculosis in South India. Bull World Health Organ. 1959;21(1):51-144.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6338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ot 1_0325 cop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6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7194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ulgam Bhai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50303"/>
            <a:ext cx="9211071" cy="6908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542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Microscopy </a:t>
            </a:r>
            <a:r>
              <a:rPr lang="en-US" dirty="0" err="1" smtClean="0"/>
              <a:t>vs</a:t>
            </a:r>
            <a:r>
              <a:rPr lang="en-US" dirty="0" smtClean="0"/>
              <a:t> X-ray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502746"/>
              </p:ext>
            </p:extLst>
          </p:nvPr>
        </p:nvGraphicFramePr>
        <p:xfrm>
          <a:off x="457199" y="1600200"/>
          <a:ext cx="5628511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437584023"/>
              </p:ext>
            </p:extLst>
          </p:nvPr>
        </p:nvGraphicFramePr>
        <p:xfrm>
          <a:off x="6085710" y="1600200"/>
          <a:ext cx="2881893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073532" y="5972593"/>
            <a:ext cx="10090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Avenir Book"/>
                <a:cs typeface="Avenir Book"/>
              </a:rPr>
              <a:t>X-ray</a:t>
            </a:r>
            <a:endParaRPr lang="en-US" sz="2800" b="1" dirty="0">
              <a:latin typeface="Avenir Book"/>
              <a:cs typeface="Avenir Book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97712" y="4684293"/>
            <a:ext cx="633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venir Book"/>
                <a:cs typeface="Avenir Book"/>
              </a:rPr>
              <a:t>40%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8" name="TextBox 7"/>
          <p:cNvSpPr txBox="1"/>
          <p:nvPr/>
        </p:nvSpPr>
        <p:spPr>
          <a:xfrm rot="5400000">
            <a:off x="6358192" y="3801106"/>
            <a:ext cx="38181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venir Book"/>
                <a:cs typeface="Avenir Book"/>
              </a:rPr>
              <a:t>False Positive         True </a:t>
            </a:r>
            <a:r>
              <a:rPr lang="en-US" sz="2000" dirty="0">
                <a:latin typeface="Avenir Book"/>
                <a:cs typeface="Avenir Book"/>
              </a:rPr>
              <a:t>Positive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97712" y="2966737"/>
            <a:ext cx="633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venir Book"/>
                <a:cs typeface="Avenir Book"/>
              </a:rPr>
              <a:t>60%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98358" y="5972593"/>
            <a:ext cx="18133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Avenir Book"/>
                <a:cs typeface="Avenir Book"/>
              </a:rPr>
              <a:t>Specificity</a:t>
            </a:r>
            <a:endParaRPr lang="en-US" sz="2800" b="1" dirty="0">
              <a:latin typeface="Avenir Book"/>
              <a:cs typeface="Avenir Book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643722" y="6421820"/>
            <a:ext cx="23752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venir Book"/>
                <a:cs typeface="Avenir Book"/>
              </a:rPr>
              <a:t>NTI, Bangalore, 1974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64725" y="1492872"/>
            <a:ext cx="633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venir Book"/>
                <a:cs typeface="Avenir Book"/>
              </a:rPr>
              <a:t>98%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94858" y="3469898"/>
            <a:ext cx="633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venir Book"/>
                <a:cs typeface="Avenir Book"/>
              </a:rPr>
              <a:t>50%</a:t>
            </a:r>
            <a:endParaRPr lang="en-US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2671278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Sanatorium </a:t>
            </a:r>
            <a:r>
              <a:rPr lang="en-US" dirty="0" err="1" smtClean="0"/>
              <a:t>vs</a:t>
            </a:r>
            <a:r>
              <a:rPr lang="en-US" dirty="0" smtClean="0"/>
              <a:t> Domiciliary care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6212237"/>
              </p:ext>
            </p:extLst>
          </p:nvPr>
        </p:nvGraphicFramePr>
        <p:xfrm>
          <a:off x="457200" y="1820486"/>
          <a:ext cx="8229600" cy="2857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5485"/>
                <a:gridCol w="1217715"/>
                <a:gridCol w="1371600"/>
                <a:gridCol w="1371600"/>
                <a:gridCol w="1371600"/>
                <a:gridCol w="1371600"/>
              </a:tblGrid>
              <a:tr h="157767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Series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Total Patients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Favorable Response (%)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Relapse (%)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Total contacts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Attack rate (%)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</a:tr>
              <a:tr h="639834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Home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82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86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14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245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10.5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</a:tr>
              <a:tr h="639834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Sanatorium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81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92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12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264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venir Book"/>
                          <a:cs typeface="Avenir Book"/>
                        </a:rPr>
                        <a:t>11.5</a:t>
                      </a:r>
                      <a:endParaRPr lang="en-US" sz="2000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57200" y="5222425"/>
            <a:ext cx="8229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venir Book"/>
                <a:cs typeface="Avenir Book"/>
              </a:rPr>
              <a:t>A concurrent comparison of home and sanatorium treatment of pulmonary tuberculosis in South India. Bull World Health Organ. 1959;21(1):51-144.</a:t>
            </a:r>
          </a:p>
        </p:txBody>
      </p:sp>
    </p:spTree>
    <p:extLst>
      <p:ext uri="{BB962C8B-B14F-4D97-AF65-F5344CB8AC3E}">
        <p14:creationId xmlns:p14="http://schemas.microsoft.com/office/powerpoint/2010/main" val="789627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The Revised National TB Control Programme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100% centrally sponsored</a:t>
            </a:r>
          </a:p>
          <a:p>
            <a:r>
              <a:rPr lang="en-US" dirty="0" smtClean="0"/>
              <a:t>Free of cost diagnosis and treatment with anti-TB drugs</a:t>
            </a:r>
          </a:p>
          <a:p>
            <a:r>
              <a:rPr lang="en-US" dirty="0" smtClean="0"/>
              <a:t>13,000+ microscopy centers</a:t>
            </a:r>
          </a:p>
          <a:p>
            <a:r>
              <a:rPr lang="en-US" dirty="0" smtClean="0"/>
              <a:t>4,00,000+ DOTS treatment centers</a:t>
            </a:r>
          </a:p>
          <a:p>
            <a:r>
              <a:rPr lang="en-US" dirty="0" smtClean="0"/>
              <a:t>RNTCP an integral part if the NRHM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272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Components </a:t>
            </a:r>
            <a:r>
              <a:rPr lang="en-US" dirty="0" smtClean="0"/>
              <a:t>of DOTS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Political commitment </a:t>
            </a:r>
          </a:p>
          <a:p>
            <a:r>
              <a:rPr lang="en-US" dirty="0"/>
              <a:t>Diagnosis by </a:t>
            </a:r>
            <a:r>
              <a:rPr lang="en-US" dirty="0" smtClean="0"/>
              <a:t>microscopy</a:t>
            </a:r>
            <a:endParaRPr lang="en-US" dirty="0"/>
          </a:p>
          <a:p>
            <a:r>
              <a:rPr lang="en-US" dirty="0"/>
              <a:t>Adequate supply of the right </a:t>
            </a:r>
            <a:r>
              <a:rPr lang="en-US" dirty="0" smtClean="0"/>
              <a:t>drugs</a:t>
            </a:r>
            <a:endParaRPr lang="en-US" dirty="0"/>
          </a:p>
          <a:p>
            <a:r>
              <a:rPr lang="en-US" dirty="0"/>
              <a:t>Directly observed </a:t>
            </a:r>
            <a:r>
              <a:rPr lang="en-US" dirty="0" smtClean="0"/>
              <a:t>treatment</a:t>
            </a:r>
            <a:endParaRPr lang="en-US" dirty="0"/>
          </a:p>
          <a:p>
            <a:r>
              <a:rPr lang="en-US" dirty="0" smtClean="0"/>
              <a:t>Accountability</a:t>
            </a:r>
            <a:endParaRPr lang="en-US" dirty="0"/>
          </a:p>
        </p:txBody>
      </p:sp>
      <p:pic>
        <p:nvPicPr>
          <p:cNvPr id="4" name="Picture 3" descr="DO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259" y="3934771"/>
            <a:ext cx="2708541" cy="2526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469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590" y="1284656"/>
            <a:ext cx="7899400" cy="4953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Population Coverage and Patients Registered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35590" y="6110077"/>
            <a:ext cx="7899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venir Book"/>
                <a:cs typeface="Avenir Book"/>
              </a:rPr>
              <a:t>A brief history of tuberculosis control in India. Geneva, Switzerland: World Health Organisation; 2010.</a:t>
            </a:r>
          </a:p>
        </p:txBody>
      </p:sp>
    </p:spTree>
    <p:extLst>
      <p:ext uri="{BB962C8B-B14F-4D97-AF65-F5344CB8AC3E}">
        <p14:creationId xmlns:p14="http://schemas.microsoft.com/office/powerpoint/2010/main" val="31687174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2840</TotalTime>
  <Words>2009</Words>
  <Application>Microsoft Macintosh PowerPoint</Application>
  <PresentationFormat>On-screen Show (4:3)</PresentationFormat>
  <Paragraphs>321</Paragraphs>
  <Slides>47</Slides>
  <Notes>7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Office Theme</vt:lpstr>
      <vt:lpstr>PowerPoint Presentation</vt:lpstr>
      <vt:lpstr>History of TB Control in India</vt:lpstr>
      <vt:lpstr>History of TB Control in India</vt:lpstr>
      <vt:lpstr>The Stop TB Strategy</vt:lpstr>
      <vt:lpstr>Microscopy vs X-ray</vt:lpstr>
      <vt:lpstr>Sanatorium vs Domiciliary care</vt:lpstr>
      <vt:lpstr>The Revised National TB Control Programme</vt:lpstr>
      <vt:lpstr>Components of DOTS</vt:lpstr>
      <vt:lpstr>Population Coverage and Patients Registered</vt:lpstr>
      <vt:lpstr>RNTCP Objectives</vt:lpstr>
      <vt:lpstr>Treatment outcomes 1994 to 2006</vt:lpstr>
      <vt:lpstr>Unfavourable Treatment Outcomes 1994 to 2006</vt:lpstr>
      <vt:lpstr>Prevalence</vt:lpstr>
      <vt:lpstr>3 vs 2 sputum samples</vt:lpstr>
      <vt:lpstr>Achievements</vt:lpstr>
      <vt:lpstr>Achievements of RNTCP</vt:lpstr>
      <vt:lpstr>Achievements during 11th FYP</vt:lpstr>
      <vt:lpstr>Objectives for the 12th FYP</vt:lpstr>
      <vt:lpstr>Targets for the 12th FYP</vt:lpstr>
      <vt:lpstr>Economic Impact of TB</vt:lpstr>
      <vt:lpstr>Current Status</vt:lpstr>
      <vt:lpstr>PowerPoint Presentation</vt:lpstr>
      <vt:lpstr>Annual Incidence of TB</vt:lpstr>
      <vt:lpstr>Estimated burden of TB in India</vt:lpstr>
      <vt:lpstr>National ARTI survey</vt:lpstr>
      <vt:lpstr>Annual New Smear Positive Case Detection Rate, 2012</vt:lpstr>
      <vt:lpstr>Cure Rate of New Smear Positive Cases, 2011</vt:lpstr>
      <vt:lpstr>Composite Indicators</vt:lpstr>
      <vt:lpstr>Case Detection</vt:lpstr>
      <vt:lpstr>Treatment</vt:lpstr>
      <vt:lpstr>Treatment</vt:lpstr>
      <vt:lpstr>Drug Resistant TB</vt:lpstr>
      <vt:lpstr>Drug Resistant TB Treatment</vt:lpstr>
      <vt:lpstr>PMDT Services</vt:lpstr>
      <vt:lpstr>TB/HIV</vt:lpstr>
      <vt:lpstr>TB/HIV</vt:lpstr>
      <vt:lpstr>TB and Diabetes</vt:lpstr>
      <vt:lpstr>TB and Diabetes</vt:lpstr>
      <vt:lpstr>Childhood TB</vt:lpstr>
      <vt:lpstr>Childhood TB</vt:lpstr>
      <vt:lpstr>Newer initiatives</vt:lpstr>
      <vt:lpstr>Notifiable Disease</vt:lpstr>
      <vt:lpstr>www.nikshay.gov.in</vt:lpstr>
      <vt:lpstr>Other Initiatives</vt:lpstr>
      <vt:lpstr>References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Ashwini Kalantri</dc:creator>
  <cp:lastModifiedBy>Ashwini Kalantri</cp:lastModifiedBy>
  <cp:revision>237</cp:revision>
  <dcterms:created xsi:type="dcterms:W3CDTF">2013-04-15T17:26:13Z</dcterms:created>
  <dcterms:modified xsi:type="dcterms:W3CDTF">2013-05-16T08:47:09Z</dcterms:modified>
</cp:coreProperties>
</file>